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5"/>
  </p:notesMasterIdLst>
  <p:handoutMasterIdLst>
    <p:handoutMasterId r:id="rId26"/>
  </p:handoutMasterIdLst>
  <p:sldIdLst>
    <p:sldId id="256" r:id="rId4"/>
    <p:sldId id="301" r:id="rId5"/>
    <p:sldId id="300" r:id="rId6"/>
    <p:sldId id="302" r:id="rId7"/>
    <p:sldId id="303" r:id="rId8"/>
    <p:sldId id="304" r:id="rId9"/>
    <p:sldId id="298" r:id="rId10"/>
    <p:sldId id="305" r:id="rId11"/>
    <p:sldId id="277" r:id="rId12"/>
    <p:sldId id="263" r:id="rId13"/>
    <p:sldId id="296" r:id="rId14"/>
    <p:sldId id="265" r:id="rId15"/>
    <p:sldId id="290" r:id="rId16"/>
    <p:sldId id="291" r:id="rId17"/>
    <p:sldId id="293" r:id="rId18"/>
    <p:sldId id="292" r:id="rId19"/>
    <p:sldId id="266" r:id="rId20"/>
    <p:sldId id="295" r:id="rId21"/>
    <p:sldId id="284" r:id="rId22"/>
    <p:sldId id="297" r:id="rId23"/>
    <p:sldId id="261" r:id="rId24"/>
  </p:sldIdLst>
  <p:sldSz cx="9144000" cy="6858000" type="screen4x3"/>
  <p:notesSz cx="7019925" cy="9305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202"/>
    <a:srgbClr val="005FA1"/>
    <a:srgbClr val="006BB7"/>
    <a:srgbClr val="404040"/>
    <a:srgbClr val="808080"/>
    <a:srgbClr val="CCCCCC"/>
    <a:srgbClr val="E17068"/>
    <a:srgbClr val="FE4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114" autoAdjust="0"/>
    <p:restoredTop sz="90929"/>
  </p:normalViewPr>
  <p:slideViewPr>
    <p:cSldViewPr>
      <p:cViewPr>
        <p:scale>
          <a:sx n="100" d="100"/>
          <a:sy n="100" d="100"/>
        </p:scale>
        <p:origin x="-810" y="-204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2" tIns="46642" rIns="93282" bIns="4664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2" tIns="46642" rIns="93282" bIns="4664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443D8B0-E869-41FD-98CF-DF1082304D10}" type="datetimeFigureOut">
              <a:rPr lang="es-CL"/>
              <a:pPr>
                <a:defRPr/>
              </a:pPr>
              <a:t>29-04-2015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2" tIns="46642" rIns="93282" bIns="4664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2" tIns="46642" rIns="93282" bIns="46642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0FA7BE-E49F-4989-A528-CFC31F98CA4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83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wrap="square" lIns="93282" tIns="46642" rIns="93282" bIns="466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3282" tIns="46642" rIns="93282" bIns="466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0EAF15-4BC1-40D8-8455-CF09D366DE07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282" tIns="46642" rIns="93282" bIns="4664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wrap="square" lIns="93282" tIns="46642" rIns="93282" bIns="4664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wrap="square" lIns="93282" tIns="46642" rIns="93282" bIns="466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2" tIns="46642" rIns="93282" bIns="466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1147D9F-6FC7-4F46-82B5-FBB795780C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7" descr="C:\Users\micampod\Desktop\logo gobierno-conaf 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87850"/>
            <a:ext cx="1879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8" descr="C:\Users\micampod\Desktop\logo gobierno-conaf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0"/>
            <a:ext cx="18669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21D924-608E-4024-BF38-3A1B7B3E2593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8A1B984-A22A-4862-9A17-D223CD3259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66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29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31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D150-C1C7-4555-8455-3BCC51959D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F554-12B8-48D8-8B7C-F6A5419AD1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6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8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Picture 15" descr="C:\Users\micampod\Desktop\logo gobierno-conaf 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9954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7153275" y="2057400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D6386F-DBCE-4D68-BA62-7FC9AA1411FA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1E1ED5-D71E-4E4F-9995-C63B653067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C43C44-C32C-46DE-B349-5D16847A46B2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15D05F0-DCD6-435B-95F6-60A9898AAF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8AAC815-EC71-4FCE-AE70-D09A4235E6A0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903F9-7985-4D43-AD52-331C74BBAB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F2A688-F7C1-4530-BB6A-24C3097B7E6B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25D4B28-AA10-4F49-8732-9827BA5705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5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8EE363-0D6E-48AF-968F-CAACB2F2F884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C9D002D-A8FD-4FBB-AF91-788750F27A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1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C18A427-E743-4531-BBB9-C2A45BA15DCA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CAD661E-5F18-4EAF-91CC-5D039C90D3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D6C1CE-EF0D-4CCB-9D6B-B21957D09F98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D46304-BBAB-4212-BD70-5C10A6D18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C99278-B938-4AB5-8EB2-01793B40C3A5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034CF9-B896-477F-825F-EC5B5DC7E4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09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31341F-4288-45DE-B387-ABCE401D67D7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A3A47A-9BCB-443C-9E9A-08E7657D35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3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901E84-2ACF-4322-86AF-0C415D9DF932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58F781-04E9-4F6B-9D53-937739E6DE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8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0"/>
            <a:ext cx="7239000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483769-7B4B-47E5-BC9D-F4A4092FF277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F588941-8F13-4B88-82ED-82DE674A90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5A7556-28E9-4226-9FE6-8B9ED1FDA111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2042F3D-283F-4C43-917C-0209415FAA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469A05-AE4D-4530-9873-744405D78AED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DCAF15-53DD-48AE-8CE2-AB8EDAF6DA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423D19A-1389-4E82-98F2-25080178323C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62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609600" cy="866775"/>
            <a:chOff x="0" y="0"/>
            <a:chExt cx="384" cy="546"/>
          </a:xfrm>
        </p:grpSpPr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179" cy="546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>
              <a:outerShdw blurRad="254000" dist="38100" dir="2700000" algn="br" rotWithShape="0">
                <a:srgbClr val="808080">
                  <a:alpha val="2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65" y="0"/>
              <a:ext cx="219" cy="542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>
              <a:outerShdw blurRad="254000" dist="38100" dir="2700000" rotWithShape="0">
                <a:srgbClr val="808080">
                  <a:alpha val="2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28416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066800" y="6324600"/>
            <a:ext cx="731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CL" sz="1400" smtClean="0">
                <a:solidFill>
                  <a:srgbClr val="808080"/>
                </a:solidFill>
              </a:rPr>
              <a:t>Corporación Nacional Forestal - CONAF</a:t>
            </a:r>
            <a:endParaRPr lang="es-ES" sz="1400" smtClean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0"/>
            <a:ext cx="609600" cy="866775"/>
            <a:chOff x="0" y="0"/>
            <a:chExt cx="384" cy="546"/>
          </a:xfrm>
        </p:grpSpPr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179" cy="546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>
              <a:outerShdw blurRad="254000" dist="38100" dir="2700000" algn="br" rotWithShape="0">
                <a:srgbClr val="808080">
                  <a:alpha val="2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65" y="0"/>
              <a:ext cx="219" cy="542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>
              <a:outerShdw blurRad="254000" dist="38100" dir="2700000" rotWithShape="0">
                <a:srgbClr val="808080">
                  <a:alpha val="2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1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F687C89-2061-4D32-B5C5-37EC975782DC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51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EE2E2CA-EAE0-4D4E-AA4F-06DB02EAA8A1}" type="datetime1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E4685CF-A38F-4D4E-A48B-2C70EAA6CF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2" descr="C:\Users\micampod\Desktop\fotosPOWER CONAF\plantació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ctrTitle"/>
          </p:nvPr>
        </p:nvSpPr>
        <p:spPr bwMode="auto">
          <a:xfrm>
            <a:off x="0" y="1844675"/>
            <a:ext cx="9144000" cy="1296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Introducción a la Unidad de Género de la CONAF </a:t>
            </a:r>
            <a:b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endParaRPr lang="es-ES_tradnl" altLang="es-CL" sz="3200" b="1" dirty="0" smtClean="0">
              <a:solidFill>
                <a:srgbClr val="FFFFFF"/>
              </a:solidFill>
              <a:latin typeface="Verdana" pitchFamily="34" charset="0"/>
              <a:sym typeface="Verdana Bold" charset="0"/>
            </a:endParaRPr>
          </a:p>
        </p:txBody>
      </p:sp>
      <p:pic>
        <p:nvPicPr>
          <p:cNvPr id="30725" name="Picture 11" descr="C:\Users\micampod\Desktop\Bnativo 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12604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C:\Users\micampod\Desktop\fo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1219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4" descr="C:\Users\micampod\Desktop\artes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6" descr="C:\Users\micampod\Documents\carpeta fotos forestal\fotos secundarias\TRABAJ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9525" b="5965"/>
          <a:stretch>
            <a:fillRect/>
          </a:stretch>
        </p:blipFill>
        <p:spPr bwMode="auto">
          <a:xfrm>
            <a:off x="5181600" y="5561013"/>
            <a:ext cx="1219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8" descr="C:\Users\micampod\Desktop\servicios ambienta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"/>
          <a:stretch>
            <a:fillRect/>
          </a:stretch>
        </p:blipFill>
        <p:spPr bwMode="auto">
          <a:xfrm>
            <a:off x="3921125" y="5562600"/>
            <a:ext cx="11842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9" descr="C:\Users\micampod\Desktop\emp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6477000" y="5561013"/>
            <a:ext cx="114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0" descr="C:\Users\micampod\Desktop\Loncopangue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1219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2" descr="C:\Users\micampod\Desktop\conguillio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196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3" descr="C:\Users\micampod\Desktop\1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37200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Rectangle 24"/>
          <p:cNvSpPr>
            <a:spLocks noChangeArrowheads="1"/>
          </p:cNvSpPr>
          <p:nvPr/>
        </p:nvSpPr>
        <p:spPr bwMode="auto">
          <a:xfrm>
            <a:off x="2590800" y="5486400"/>
            <a:ext cx="6553200" cy="90488"/>
          </a:xfrm>
          <a:prstGeom prst="rect">
            <a:avLst/>
          </a:prstGeom>
          <a:solidFill>
            <a:srgbClr val="006B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 altLang="es-CL"/>
          </a:p>
        </p:txBody>
      </p:sp>
      <p:sp>
        <p:nvSpPr>
          <p:cNvPr id="30735" name="Rectangle 25"/>
          <p:cNvSpPr>
            <a:spLocks noChangeArrowheads="1"/>
          </p:cNvSpPr>
          <p:nvPr/>
        </p:nvSpPr>
        <p:spPr bwMode="auto">
          <a:xfrm flipH="1">
            <a:off x="3886200" y="4343400"/>
            <a:ext cx="76200" cy="2362200"/>
          </a:xfrm>
          <a:prstGeom prst="rect">
            <a:avLst/>
          </a:prstGeom>
          <a:solidFill>
            <a:srgbClr val="006B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 altLang="es-CL"/>
          </a:p>
        </p:txBody>
      </p:sp>
      <p:sp>
        <p:nvSpPr>
          <p:cNvPr id="30736" name="Rectangle 26"/>
          <p:cNvSpPr>
            <a:spLocks noChangeArrowheads="1"/>
          </p:cNvSpPr>
          <p:nvPr/>
        </p:nvSpPr>
        <p:spPr bwMode="auto">
          <a:xfrm flipH="1">
            <a:off x="5105400" y="4343400"/>
            <a:ext cx="76200" cy="2362200"/>
          </a:xfrm>
          <a:prstGeom prst="rect">
            <a:avLst/>
          </a:prstGeom>
          <a:solidFill>
            <a:srgbClr val="006B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 altLang="es-CL"/>
          </a:p>
        </p:txBody>
      </p:sp>
      <p:sp>
        <p:nvSpPr>
          <p:cNvPr id="30737" name="Rectangle 27"/>
          <p:cNvSpPr>
            <a:spLocks noChangeArrowheads="1"/>
          </p:cNvSpPr>
          <p:nvPr/>
        </p:nvSpPr>
        <p:spPr bwMode="auto">
          <a:xfrm flipH="1">
            <a:off x="6400800" y="4343400"/>
            <a:ext cx="76200" cy="2362200"/>
          </a:xfrm>
          <a:prstGeom prst="rect">
            <a:avLst/>
          </a:prstGeom>
          <a:solidFill>
            <a:srgbClr val="006B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 altLang="es-CL"/>
          </a:p>
        </p:txBody>
      </p:sp>
      <p:sp>
        <p:nvSpPr>
          <p:cNvPr id="30738" name="Rectangle 28"/>
          <p:cNvSpPr>
            <a:spLocks noChangeArrowheads="1"/>
          </p:cNvSpPr>
          <p:nvPr/>
        </p:nvSpPr>
        <p:spPr bwMode="auto">
          <a:xfrm flipH="1">
            <a:off x="7620000" y="4343400"/>
            <a:ext cx="76200" cy="2362200"/>
          </a:xfrm>
          <a:prstGeom prst="rect">
            <a:avLst/>
          </a:prstGeom>
          <a:solidFill>
            <a:srgbClr val="006B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 altLang="es-CL"/>
          </a:p>
        </p:txBody>
      </p:sp>
      <p:sp>
        <p:nvSpPr>
          <p:cNvPr id="30739" name="Rectangle 29"/>
          <p:cNvSpPr>
            <a:spLocks noChangeArrowheads="1"/>
          </p:cNvSpPr>
          <p:nvPr/>
        </p:nvSpPr>
        <p:spPr bwMode="auto">
          <a:xfrm>
            <a:off x="2590800" y="4343400"/>
            <a:ext cx="6553200" cy="76200"/>
          </a:xfrm>
          <a:prstGeom prst="rect">
            <a:avLst/>
          </a:prstGeom>
          <a:solidFill>
            <a:srgbClr val="006B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 altLang="es-CL"/>
          </a:p>
        </p:txBody>
      </p:sp>
      <p:sp>
        <p:nvSpPr>
          <p:cNvPr id="30740" name="Rectangle 30"/>
          <p:cNvSpPr>
            <a:spLocks noChangeArrowheads="1"/>
          </p:cNvSpPr>
          <p:nvPr/>
        </p:nvSpPr>
        <p:spPr bwMode="auto">
          <a:xfrm>
            <a:off x="2514600" y="6767513"/>
            <a:ext cx="6553200" cy="90487"/>
          </a:xfrm>
          <a:prstGeom prst="rect">
            <a:avLst/>
          </a:prstGeom>
          <a:solidFill>
            <a:srgbClr val="006B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 alt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1"/>
          </p:nvPr>
        </p:nvSpPr>
        <p:spPr>
          <a:xfrm>
            <a:off x="0" y="1700213"/>
            <a:ext cx="9132888" cy="4464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MX" b="1" dirty="0" smtClean="0">
                <a:solidFill>
                  <a:srgbClr val="000000"/>
                </a:solidFill>
              </a:rPr>
              <a:t>Funciones:</a:t>
            </a:r>
          </a:p>
          <a:p>
            <a:pPr marL="0" indent="0">
              <a:buFont typeface="Arial" charset="0"/>
              <a:buNone/>
            </a:pPr>
            <a:endParaRPr lang="es-CL" sz="800" dirty="0" smtClean="0">
              <a:solidFill>
                <a:srgbClr val="00000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CL" sz="1600" b="1" i="1" dirty="0" smtClean="0">
                <a:solidFill>
                  <a:schemeClr val="tx1"/>
                </a:solidFill>
              </a:rPr>
              <a:t>1. Desarrollo de capacidades </a:t>
            </a:r>
          </a:p>
          <a:p>
            <a:pPr marL="0" indent="0" algn="just">
              <a:buFont typeface="Arial" charset="0"/>
              <a:buNone/>
            </a:pPr>
            <a:endParaRPr lang="es-CL" sz="800" dirty="0" smtClean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1.1	Promover la capacitación al personal técnico, profesional y directivo de manera gradual y sistemática sobre  la necesidad e importancia de la aplicación del enfoque de equidad de género.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1.2	Participar en proyectos investigativos sensibles al sistema de género con instituciones interesadas en temas afines.</a:t>
            </a:r>
          </a:p>
          <a:p>
            <a:pPr marL="0" indent="0" algn="just">
              <a:buFont typeface="Arial" charset="0"/>
              <a:buNone/>
            </a:pPr>
            <a:endParaRPr lang="es-CL" sz="800" dirty="0" smtClean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CL" sz="1600" b="1" i="1" dirty="0" smtClean="0">
                <a:solidFill>
                  <a:schemeClr val="tx1"/>
                </a:solidFill>
              </a:rPr>
              <a:t>2. Desarrollo de acciones estratégicas en Programas/Gerencias y Regiones  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2.1	Planificar el programa anual de trabajo de género, en relación con las políticas públicas del gobierno.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2.2	Gestionar buenas prácticas de equidad de género en las gerencias y direcciones regionales.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2.3	Implementar presupuesto de género para los programas de trabajo nacional y regional.      </a:t>
            </a:r>
          </a:p>
          <a:p>
            <a:pPr marL="0" indent="0" algn="just">
              <a:buFont typeface="Arial" charset="0"/>
              <a:buNone/>
            </a:pPr>
            <a:endParaRPr lang="es-CL" sz="1600" dirty="0" smtClean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CL" sz="1600" b="1" i="1" dirty="0" smtClean="0">
                <a:solidFill>
                  <a:schemeClr val="tx1"/>
                </a:solidFill>
              </a:rPr>
              <a:t>3. Difusión y sensibilización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3.1	Difundir la participación de las mujeres y hombres en los productos estratégicos y de gestión interna, mediante los diferentes instrumentos comunicacionales con que cuenta la Corporación. 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3.2	Aplicar equidad de género en las políticas, programas, proyectos entre otros.</a:t>
            </a:r>
          </a:p>
          <a:p>
            <a:pPr marL="0" indent="0" algn="just">
              <a:buFont typeface="Arial" charset="0"/>
              <a:buNone/>
            </a:pPr>
            <a:endParaRPr lang="es-CL" sz="1600" dirty="0" smtClean="0"/>
          </a:p>
        </p:txBody>
      </p:sp>
      <p:sp>
        <p:nvSpPr>
          <p:cNvPr id="39939" name="Slide Number Placeholder 9"/>
          <p:cNvSpPr txBox="1">
            <a:spLocks/>
          </p:cNvSpPr>
          <p:nvPr/>
        </p:nvSpPr>
        <p:spPr bwMode="auto">
          <a:xfrm>
            <a:off x="6999288" y="6308725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839B7B99-14BE-4296-A95F-CAD433FC0563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10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9940" name="Title 7"/>
          <p:cNvSpPr>
            <a:spLocks noGrp="1"/>
          </p:cNvSpPr>
          <p:nvPr>
            <p:ph type="title"/>
          </p:nvPr>
        </p:nvSpPr>
        <p:spPr>
          <a:xfrm>
            <a:off x="-30163" y="765175"/>
            <a:ext cx="9144001" cy="791617"/>
          </a:xfrm>
        </p:spPr>
        <p:txBody>
          <a:bodyPr/>
          <a:lstStyle/>
          <a:p>
            <a:pPr algn="ctr" eaLnBrk="1" hangingPunct="1"/>
            <a:r>
              <a:rPr lang="es-ES_tradnl" altLang="es-CL" sz="2800" b="1" dirty="0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Unidad Institucional de </a:t>
            </a:r>
            <a:br>
              <a:rPr lang="es-ES_tradnl" altLang="es-CL" sz="2800" b="1" dirty="0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  <a:sym typeface="Verdana Bold" charset="0"/>
              </a:rPr>
            </a:br>
            <a:r>
              <a:rPr lang="es-ES_tradnl" altLang="es-CL" sz="2800" b="1" dirty="0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Equidad de Género</a:t>
            </a:r>
            <a:endParaRPr lang="es-ES_tradnl" altLang="es-CL" sz="2800" dirty="0" smtClean="0">
              <a:solidFill>
                <a:srgbClr val="005FA1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684213" y="765175"/>
            <a:ext cx="7632700" cy="1143000"/>
          </a:xfrm>
        </p:spPr>
        <p:txBody>
          <a:bodyPr/>
          <a:lstStyle/>
          <a:p>
            <a:r>
              <a:rPr lang="es-CL" altLang="es-CL" smtClean="0">
                <a:latin typeface="Verdana" pitchFamily="34" charset="0"/>
                <a:cs typeface="Verdana" pitchFamily="34" charset="0"/>
              </a:rPr>
              <a:t/>
            </a:r>
            <a:br>
              <a:rPr lang="es-CL" altLang="es-CL" smtClean="0">
                <a:latin typeface="Verdana" pitchFamily="34" charset="0"/>
                <a:cs typeface="Verdana" pitchFamily="34" charset="0"/>
              </a:rPr>
            </a:br>
            <a:endParaRPr lang="es-CL" altLang="es-CL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-1" y="1412057"/>
            <a:ext cx="9144001" cy="3889151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rgbClr val="000000"/>
                </a:solidFill>
              </a:rPr>
              <a:t>Diseño Organizacional:</a:t>
            </a:r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>
              <a:buFont typeface="Arial" charset="0"/>
              <a:buNone/>
            </a:pPr>
            <a:endParaRPr lang="es-CL" dirty="0" smtClean="0"/>
          </a:p>
          <a:p>
            <a:pPr marL="0" indent="0" algn="ctr">
              <a:buFont typeface="Arial" charset="0"/>
              <a:buNone/>
            </a:pPr>
            <a:r>
              <a:rPr lang="es-CL" dirty="0" smtClean="0">
                <a:solidFill>
                  <a:schemeClr val="tx1"/>
                </a:solidFill>
                <a:latin typeface="Calibri" pitchFamily="34" charset="0"/>
              </a:rPr>
              <a:t>Unidad dependiente de la Secretaría Ejecutiva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38916" name="Title 7"/>
          <p:cNvSpPr txBox="1">
            <a:spLocks/>
          </p:cNvSpPr>
          <p:nvPr/>
        </p:nvSpPr>
        <p:spPr bwMode="auto">
          <a:xfrm>
            <a:off x="-1" y="260648"/>
            <a:ext cx="914400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_tradnl" altLang="es-CL" sz="2800" b="1" dirty="0" smtClean="0">
                <a:solidFill>
                  <a:srgbClr val="005FA1"/>
                </a:solidFill>
                <a:latin typeface="Verdana" pitchFamily="34" charset="0"/>
                <a:sym typeface="Verdana Bold" charset="0"/>
              </a:rPr>
              <a:t>Unidad </a:t>
            </a:r>
            <a:r>
              <a:rPr lang="es-ES_tradnl" altLang="es-CL" sz="2800" b="1" dirty="0">
                <a:solidFill>
                  <a:srgbClr val="005FA1"/>
                </a:solidFill>
                <a:latin typeface="Verdana" pitchFamily="34" charset="0"/>
                <a:sym typeface="Verdana Bold" charset="0"/>
              </a:rPr>
              <a:t>Institucional de </a:t>
            </a:r>
            <a:endParaRPr lang="es-ES_tradnl" altLang="es-CL" sz="2800" b="1" dirty="0" smtClean="0">
              <a:solidFill>
                <a:srgbClr val="005FA1"/>
              </a:solidFill>
              <a:latin typeface="Verdana" pitchFamily="34" charset="0"/>
              <a:sym typeface="Verdana Bold" charset="0"/>
            </a:endParaRPr>
          </a:p>
          <a:p>
            <a:pPr algn="ctr" eaLnBrk="1" hangingPunct="1"/>
            <a:r>
              <a:rPr lang="es-ES_tradnl" altLang="es-CL" sz="2800" b="1" dirty="0" smtClean="0">
                <a:solidFill>
                  <a:srgbClr val="005FA1"/>
                </a:solidFill>
                <a:latin typeface="Verdana" pitchFamily="34" charset="0"/>
                <a:sym typeface="Verdana Bold" charset="0"/>
              </a:rPr>
              <a:t>Equidad </a:t>
            </a:r>
            <a:r>
              <a:rPr lang="es-ES_tradnl" altLang="es-CL" sz="2800" b="1" dirty="0">
                <a:solidFill>
                  <a:srgbClr val="005FA1"/>
                </a:solidFill>
                <a:latin typeface="Verdana" pitchFamily="34" charset="0"/>
                <a:sym typeface="Verdana Bold" charset="0"/>
              </a:rPr>
              <a:t>de Género</a:t>
            </a:r>
            <a:endParaRPr lang="es-ES_tradnl" altLang="es-CL" sz="2800" dirty="0">
              <a:solidFill>
                <a:srgbClr val="005FA1"/>
              </a:solidFill>
              <a:latin typeface="Verdana" pitchFamily="34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971"/>
          <a:stretch>
            <a:fillRect/>
          </a:stretch>
        </p:blipFill>
        <p:spPr bwMode="auto">
          <a:xfrm>
            <a:off x="1079500" y="1845469"/>
            <a:ext cx="6985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7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863600"/>
          </a:xfrm>
        </p:spPr>
        <p:txBody>
          <a:bodyPr/>
          <a:lstStyle/>
          <a:p>
            <a:pPr algn="ctr" eaLnBrk="1" hangingPunct="1"/>
            <a:r>
              <a:rPr lang="es-ES" b="1" dirty="0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</a:rPr>
              <a:t>Diseño Organizacional funcional  del Encargada/o de la Unidad Institucional de Equidad de Género </a:t>
            </a:r>
            <a:r>
              <a:rPr lang="es-ES_tradnl" altLang="es-CL" sz="2000" dirty="0" smtClean="0">
                <a:solidFill>
                  <a:srgbClr val="EF4144"/>
                </a:solidFill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sz="2000" dirty="0" smtClean="0">
                <a:solidFill>
                  <a:srgbClr val="EF4144"/>
                </a:solidFill>
                <a:latin typeface="Verdana" pitchFamily="34" charset="0"/>
                <a:cs typeface="Verdana" pitchFamily="34" charset="0"/>
              </a:rPr>
            </a:br>
            <a:r>
              <a:rPr lang="es-CL" sz="20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CL" sz="2000" dirty="0" smtClean="0">
                <a:latin typeface="Verdana" pitchFamily="34" charset="0"/>
                <a:cs typeface="Verdana" pitchFamily="34" charset="0"/>
              </a:rPr>
            </a:br>
            <a:endParaRPr lang="es-ES_tradnl" altLang="es-CL" sz="2000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0963" name="Slide Number Placeholder 9"/>
          <p:cNvSpPr txBox="1">
            <a:spLocks/>
          </p:cNvSpPr>
          <p:nvPr/>
        </p:nvSpPr>
        <p:spPr bwMode="auto">
          <a:xfrm>
            <a:off x="6999288" y="6308725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4CA24386-4B8F-4800-B904-4BAD9536105B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12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6428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755650"/>
          </a:xfrm>
        </p:spPr>
        <p:txBody>
          <a:bodyPr/>
          <a:lstStyle/>
          <a:p>
            <a:r>
              <a:rPr lang="es-CL" altLang="es-CL" smtClean="0">
                <a:latin typeface="Verdana" pitchFamily="34" charset="0"/>
                <a:cs typeface="Verdana" pitchFamily="34" charset="0"/>
              </a:rPr>
              <a:t/>
            </a:r>
            <a:br>
              <a:rPr lang="es-CL" altLang="es-CL" smtClean="0">
                <a:latin typeface="Verdana" pitchFamily="34" charset="0"/>
                <a:cs typeface="Verdana" pitchFamily="34" charset="0"/>
              </a:rPr>
            </a:br>
            <a:endParaRPr lang="es-CL" altLang="es-CL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44640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ES" b="1" dirty="0" smtClean="0">
                <a:solidFill>
                  <a:schemeClr val="tx1"/>
                </a:solidFill>
              </a:rPr>
              <a:t>1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. Coordinación </a:t>
            </a:r>
            <a:r>
              <a:rPr lang="es-ES" b="1" dirty="0">
                <a:solidFill>
                  <a:schemeClr val="tx1"/>
                </a:solidFill>
                <a:latin typeface="Calibri" pitchFamily="34" charset="0"/>
              </a:rPr>
              <a:t>Gerencias  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s-CL" dirty="0">
                <a:solidFill>
                  <a:schemeClr val="tx1"/>
                </a:solidFill>
                <a:latin typeface="Calibri" pitchFamily="34" charset="0"/>
              </a:rPr>
              <a:t>Apoyar el desarrollo del plan nacional de género.</a:t>
            </a:r>
          </a:p>
          <a:p>
            <a:pPr algn="just">
              <a:defRPr/>
            </a:pPr>
            <a:r>
              <a:rPr lang="es-CL" dirty="0">
                <a:solidFill>
                  <a:schemeClr val="tx1"/>
                </a:solidFill>
                <a:latin typeface="Calibri" pitchFamily="34" charset="0"/>
              </a:rPr>
              <a:t>Apoyar la implementación de indicadores gerenciales y velar por el cumplimiento de los resultados a través del seguimiento continuo de éstos, velando por el lenguaje e imágenes inclusivas.</a:t>
            </a:r>
          </a:p>
          <a:p>
            <a:pPr marL="0" indent="0" algn="just">
              <a:buFont typeface="Arial" charset="0"/>
              <a:buNone/>
              <a:defRPr/>
            </a:pPr>
            <a:endParaRPr lang="es-CL" sz="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2. Coordinación </a:t>
            </a:r>
            <a:r>
              <a:rPr lang="es-ES" b="1" dirty="0">
                <a:solidFill>
                  <a:schemeClr val="tx1"/>
                </a:solidFill>
                <a:latin typeface="Calibri" pitchFamily="34" charset="0"/>
              </a:rPr>
              <a:t>Unidades de Género Regional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s-CL" dirty="0">
                <a:solidFill>
                  <a:schemeClr val="tx1"/>
                </a:solidFill>
                <a:latin typeface="Calibri" pitchFamily="34" charset="0"/>
              </a:rPr>
              <a:t>Apoyar los planes de trabajo del sistema de equidad de género de cada unidad perteneciente a la región en concordancia con el plan nacional de género.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  <a:latin typeface="Calibri" pitchFamily="34" charset="0"/>
              </a:rPr>
              <a:t>Velar por la medición y seguimiento del cumplimiento de los indicadores regionales de género, donde se procure el lenguaje e  imágenes inclusivas.  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  <a:latin typeface="Calibri" pitchFamily="34" charset="0"/>
              </a:rPr>
              <a:t>Apoyar la implementación de los planes de trabajo de la Comisión de Igualdad de Oportunidades Regional (CRIO) en concordancia con los objetivos de género ministeriales. 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988" name="Title 7"/>
          <p:cNvSpPr txBox="1">
            <a:spLocks/>
          </p:cNvSpPr>
          <p:nvPr/>
        </p:nvSpPr>
        <p:spPr bwMode="auto">
          <a:xfrm>
            <a:off x="0" y="835026"/>
            <a:ext cx="9144000" cy="8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" sz="2800" b="1" dirty="0">
                <a:solidFill>
                  <a:srgbClr val="006CB7"/>
                </a:solidFill>
                <a:latin typeface="Verdana" pitchFamily="34" charset="0"/>
              </a:rPr>
              <a:t>Contenidos de tareas para perfiles Unidad Institucional de Equidad de Género </a:t>
            </a:r>
            <a:endParaRPr lang="es-ES_tradnl" altLang="es-CL" sz="2800" dirty="0">
              <a:solidFill>
                <a:srgbClr val="EF4144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0638" y="1628775"/>
            <a:ext cx="9144000" cy="45196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" b="1" dirty="0" smtClean="0">
                <a:solidFill>
                  <a:schemeClr val="tx1"/>
                </a:solidFill>
              </a:rPr>
              <a:t>3. 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Encargada/o </a:t>
            </a:r>
            <a:r>
              <a:rPr lang="es-ES" b="1" dirty="0">
                <a:solidFill>
                  <a:schemeClr val="tx1"/>
                </a:solidFill>
                <a:latin typeface="Calibri" pitchFamily="34" charset="0"/>
              </a:rPr>
              <a:t>de PMG Equidad de Género Nacional 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Calibri" pitchFamily="34" charset="0"/>
              </a:rPr>
              <a:t>Diseñar, implementar y coordinar con la Unidad de Control de Gestión el plan de trabajo nacional de la Corporación del sistema de equidad de género de acuerdo a sus productos estratégicos.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Calibri" pitchFamily="34" charset="0"/>
              </a:rPr>
              <a:t>Implementación de planes de trabajo conjunto con organismos externos como SERNAM y SEGEGOB para la aplicación de medidas de equidad de género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s-CL" sz="14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4. Encargada/o </a:t>
            </a:r>
            <a:r>
              <a:rPr lang="es-ES" b="1" dirty="0">
                <a:solidFill>
                  <a:schemeClr val="tx1"/>
                </a:solidFill>
                <a:latin typeface="Calibri" pitchFamily="34" charset="0"/>
              </a:rPr>
              <a:t>de  la Comisión de Igualdad de Oportunidades (CIO)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MX" dirty="0">
                <a:solidFill>
                  <a:schemeClr val="tx1"/>
                </a:solidFill>
                <a:latin typeface="Calibri" pitchFamily="34" charset="0"/>
              </a:rPr>
              <a:t>Asesorar junto con los demás servicios del Ministerio de Agricultura al Ministro/a para la Igualdad de Oportunidades entre hombre y mujeres.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Calibri" pitchFamily="34" charset="0"/>
              </a:rPr>
              <a:t>Diseño e implementación del plan de trabajo de la Comisión de Igualdad de Oportunidades del Ministerio de Agricultura y su implementación en las quince comisiones regionales de Igualdad de Oportunidades (CRIOS), encabezadas por el/la SEREMI respectiva/o. 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43011" name="Title 7"/>
          <p:cNvSpPr txBox="1">
            <a:spLocks/>
          </p:cNvSpPr>
          <p:nvPr/>
        </p:nvSpPr>
        <p:spPr bwMode="auto">
          <a:xfrm>
            <a:off x="23813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" sz="2800" b="1" dirty="0">
                <a:solidFill>
                  <a:srgbClr val="006CB7"/>
                </a:solidFill>
                <a:latin typeface="Verdana" pitchFamily="34" charset="0"/>
              </a:rPr>
              <a:t>Contenidos de tareas para perfiles Unidad Institucional de Equidad de Género </a:t>
            </a:r>
            <a:endParaRPr lang="es-ES_tradnl" altLang="es-CL" sz="2800" dirty="0">
              <a:solidFill>
                <a:srgbClr val="EF4144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26717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CL" b="1" dirty="0" smtClean="0">
                <a:solidFill>
                  <a:prstClr val="black"/>
                </a:solidFill>
              </a:rPr>
              <a:t>5</a:t>
            </a:r>
            <a:r>
              <a:rPr lang="es-CL" b="1" dirty="0" smtClean="0">
                <a:solidFill>
                  <a:prstClr val="black"/>
                </a:solidFill>
                <a:latin typeface="Calibri" pitchFamily="34" charset="0"/>
              </a:rPr>
              <a:t>. Comisión </a:t>
            </a:r>
            <a:r>
              <a:rPr lang="es-CL" b="1" dirty="0">
                <a:solidFill>
                  <a:prstClr val="black"/>
                </a:solidFill>
                <a:latin typeface="Calibri" pitchFamily="34" charset="0"/>
              </a:rPr>
              <a:t>de Igualdad de Oportunidades Regional (CRIO)</a:t>
            </a:r>
            <a:endParaRPr lang="es-CL" dirty="0">
              <a:solidFill>
                <a:prstClr val="black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s-CL" dirty="0">
                <a:solidFill>
                  <a:prstClr val="black"/>
                </a:solidFill>
                <a:latin typeface="Calibri" pitchFamily="34" charset="0"/>
              </a:rPr>
              <a:t>Asesorar a la/el SEREMI de Agricultura para la Igualdad de Oportunidades entre Hombres y Mujeres.</a:t>
            </a:r>
          </a:p>
          <a:p>
            <a:pPr algn="just">
              <a:defRPr/>
            </a:pPr>
            <a:r>
              <a:rPr lang="es-CL" dirty="0">
                <a:solidFill>
                  <a:prstClr val="black"/>
                </a:solidFill>
                <a:latin typeface="Calibri" pitchFamily="34" charset="0"/>
              </a:rPr>
              <a:t>Diseño e implementación del plan de trabajo de la Comisión de Igualdad de Oportunidades Regional a el/la Encargado/a de la Comisión de Igualdad de Oportunidad de la Corporación, quien lo deriva a su vez a la Comisión de Igualdad de Oportunidades Ministerial.  </a:t>
            </a:r>
          </a:p>
          <a:p>
            <a:pPr marL="533400" indent="-533400" algn="just">
              <a:buFont typeface="Arial" charset="0"/>
              <a:buNone/>
              <a:defRPr/>
            </a:pPr>
            <a:endParaRPr lang="es-ES_tradnl" altLang="es-CL" sz="1800" b="1" dirty="0">
              <a:cs typeface="Arial" pitchFamily="34" charset="0"/>
            </a:endParaRPr>
          </a:p>
          <a:p>
            <a:pPr>
              <a:defRPr/>
            </a:pPr>
            <a:endParaRPr lang="es-CL" dirty="0"/>
          </a:p>
        </p:txBody>
      </p:sp>
      <p:sp>
        <p:nvSpPr>
          <p:cNvPr id="44035" name="Title 7"/>
          <p:cNvSpPr txBox="1">
            <a:spLocks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" sz="2800" b="1">
                <a:solidFill>
                  <a:srgbClr val="006CB7"/>
                </a:solidFill>
                <a:latin typeface="Verdana" pitchFamily="34" charset="0"/>
              </a:rPr>
              <a:t>Contenidos de tareas para perfiles Unidad Institucional de Equidad de Género </a:t>
            </a:r>
            <a:endParaRPr lang="es-ES_tradnl" altLang="es-CL" sz="2800">
              <a:solidFill>
                <a:srgbClr val="EF4144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23813" y="836613"/>
            <a:ext cx="9144000" cy="1143000"/>
          </a:xfrm>
        </p:spPr>
        <p:txBody>
          <a:bodyPr/>
          <a:lstStyle/>
          <a:p>
            <a:r>
              <a:rPr lang="es-ES_tradnl" altLang="es-CL" sz="2800" b="1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</a:rPr>
              <a:t>Presupuesto </a:t>
            </a:r>
            <a:r>
              <a:rPr lang="es-ES_tradnl" altLang="es-CL" sz="280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sz="280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</a:rPr>
            </a:br>
            <a:endParaRPr lang="es-CL" altLang="es-CL" sz="2800" smtClean="0">
              <a:solidFill>
                <a:srgbClr val="006BB7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39592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s-CL" dirty="0" smtClean="0">
                <a:solidFill>
                  <a:schemeClr val="tx1"/>
                </a:solidFill>
                <a:latin typeface="Calibri" pitchFamily="34" charset="0"/>
              </a:rPr>
              <a:t>El objetivo es asegurar la asignación equitativa y eficiente de los recursos financieros y horas persona del servicio que propicien la transversalidad de equidad de género y que respondan a las demandas de los/las destinatarios/as de los productos, subproductos y productos específicos de CONAF. </a:t>
            </a:r>
          </a:p>
          <a:p>
            <a:pPr marL="0" indent="0">
              <a:buFont typeface="Arial" charset="0"/>
              <a:buNone/>
            </a:pPr>
            <a:endParaRPr lang="es-CL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1"/>
          </p:nvPr>
        </p:nvSpPr>
        <p:spPr>
          <a:xfrm>
            <a:off x="0" y="1700213"/>
            <a:ext cx="9132888" cy="44386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ES" i="1" u="sng" dirty="0" smtClean="0">
                <a:solidFill>
                  <a:schemeClr val="tx1"/>
                </a:solidFill>
              </a:rPr>
              <a:t>Definición </a:t>
            </a:r>
            <a:r>
              <a:rPr lang="es-ES" i="1" u="sng" dirty="0">
                <a:solidFill>
                  <a:schemeClr val="tx1"/>
                </a:solidFill>
              </a:rPr>
              <a:t>de acciones de equidad de género: </a:t>
            </a:r>
            <a:endParaRPr lang="es-CL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s-CL" dirty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CL" b="1" dirty="0">
                <a:solidFill>
                  <a:schemeClr val="tx1"/>
                </a:solidFill>
              </a:rPr>
              <a:t>1. Reunión/es:</a:t>
            </a:r>
            <a:r>
              <a:rPr lang="es-CL" dirty="0">
                <a:solidFill>
                  <a:schemeClr val="tx1"/>
                </a:solidFill>
              </a:rPr>
              <a:t> proceso en el cual se convoca a un grupo de encargados/as de género en regiones que se unen para discutir uno o varios temas relacionados con el sistema de equidad de género. Los acuerdos alcanzados constituyen el acta de la reunión y las acciones posteriores a realzar en el sistema. </a:t>
            </a:r>
          </a:p>
          <a:p>
            <a:pPr algn="just">
              <a:defRPr/>
            </a:pPr>
            <a:endParaRPr lang="es-CL" dirty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CL" b="1" dirty="0">
                <a:solidFill>
                  <a:schemeClr val="tx1"/>
                </a:solidFill>
              </a:rPr>
              <a:t>2. Curso/s Taller/es: </a:t>
            </a:r>
            <a:r>
              <a:rPr lang="es-CL" dirty="0">
                <a:solidFill>
                  <a:schemeClr val="tx1"/>
                </a:solidFill>
              </a:rPr>
              <a:t>es una modalidad de aprendizaje que se caracteriza por la interrelación entre la conceptualización y la implementación de equidad de género, en donde el facilitador permite la autonomía de los/las funcionarios/as en el desarrollo del curso – taller con  supervisión continua y oportuna retroalimentación. </a:t>
            </a:r>
          </a:p>
          <a:p>
            <a:pPr marL="0" indent="0">
              <a:buFont typeface="Arial" charset="0"/>
              <a:buNone/>
              <a:defRPr/>
            </a:pPr>
            <a:endParaRPr lang="es-CL" altLang="es-CL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Title 7"/>
          <p:cNvSpPr>
            <a:spLocks noGrp="1"/>
          </p:cNvSpPr>
          <p:nvPr>
            <p:ph type="title"/>
          </p:nvPr>
        </p:nvSpPr>
        <p:spPr>
          <a:xfrm>
            <a:off x="-11113" y="836613"/>
            <a:ext cx="9144001" cy="458787"/>
          </a:xfrm>
        </p:spPr>
        <p:txBody>
          <a:bodyPr/>
          <a:lstStyle/>
          <a:p>
            <a:r>
              <a:rPr lang="es-ES" sz="2800" b="1" dirty="0" smtClean="0">
                <a:latin typeface="Verdana" pitchFamily="34" charset="0"/>
                <a:cs typeface="Verdana" pitchFamily="34" charset="0"/>
              </a:rPr>
              <a:t>Plan de acción 2014 - 2015</a:t>
            </a:r>
            <a:r>
              <a:rPr lang="es-ES" sz="2800" i="1" dirty="0" smtClean="0">
                <a:latin typeface="Verdana" pitchFamily="34" charset="0"/>
                <a:cs typeface="Verdana" pitchFamily="34" charset="0"/>
              </a:rPr>
              <a:t>:</a:t>
            </a:r>
            <a:r>
              <a:rPr lang="es-CL" sz="20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CL" sz="2000" dirty="0" smtClean="0">
                <a:latin typeface="Verdana" pitchFamily="34" charset="0"/>
                <a:cs typeface="Verdana" pitchFamily="34" charset="0"/>
              </a:rPr>
            </a:br>
            <a:r>
              <a:rPr lang="es-CL" sz="20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CL" sz="2000" dirty="0" smtClean="0">
                <a:latin typeface="Verdana" pitchFamily="34" charset="0"/>
                <a:cs typeface="Verdana" pitchFamily="34" charset="0"/>
              </a:rPr>
            </a:br>
            <a:r>
              <a:rPr lang="es-CL" sz="20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CL" sz="2000" dirty="0" smtClean="0">
                <a:latin typeface="Verdana" pitchFamily="34" charset="0"/>
                <a:cs typeface="Verdana" pitchFamily="34" charset="0"/>
              </a:rPr>
            </a:br>
            <a:r>
              <a:rPr lang="es-ES" sz="2000" i="1" dirty="0" smtClean="0">
                <a:latin typeface="Verdana" pitchFamily="34" charset="0"/>
                <a:cs typeface="Verdana" pitchFamily="34" charset="0"/>
              </a:rPr>
              <a:t> </a:t>
            </a:r>
            <a:r>
              <a:rPr lang="es-CL" sz="20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CL" sz="2000" dirty="0" smtClean="0">
                <a:latin typeface="Verdana" pitchFamily="34" charset="0"/>
                <a:cs typeface="Verdana" pitchFamily="34" charset="0"/>
              </a:rPr>
            </a:br>
            <a:endParaRPr lang="es-ES_tradnl" altLang="es-CL" sz="2000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6084" name="Slide Number Placeholder 9"/>
          <p:cNvSpPr txBox="1">
            <a:spLocks/>
          </p:cNvSpPr>
          <p:nvPr/>
        </p:nvSpPr>
        <p:spPr bwMode="auto">
          <a:xfrm>
            <a:off x="8604250" y="6308725"/>
            <a:ext cx="5286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B4B35CBC-32E6-4777-997F-CA549809D5B6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17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5 Rectángulo"/>
          <p:cNvSpPr>
            <a:spLocks noChangeArrowheads="1"/>
          </p:cNvSpPr>
          <p:nvPr/>
        </p:nvSpPr>
        <p:spPr bwMode="auto">
          <a:xfrm>
            <a:off x="0" y="836613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800" b="1" dirty="0">
                <a:solidFill>
                  <a:srgbClr val="006CB7"/>
                </a:solidFill>
                <a:latin typeface="Verdana" pitchFamily="34" charset="0"/>
              </a:rPr>
              <a:t>Plan de acción 2014 - 2015</a:t>
            </a:r>
            <a:r>
              <a:rPr lang="es-ES" sz="2800" i="1" dirty="0">
                <a:solidFill>
                  <a:srgbClr val="006CB7"/>
                </a:solidFill>
                <a:latin typeface="Verdana" pitchFamily="34" charset="0"/>
              </a:rPr>
              <a:t>:</a:t>
            </a:r>
            <a:r>
              <a:rPr lang="es-CL" sz="2000" dirty="0">
                <a:solidFill>
                  <a:srgbClr val="006CB7"/>
                </a:solidFill>
                <a:latin typeface="Verdana" pitchFamily="34" charset="0"/>
              </a:rPr>
              <a:t/>
            </a:r>
            <a:br>
              <a:rPr lang="es-CL" sz="2000" dirty="0">
                <a:solidFill>
                  <a:srgbClr val="006CB7"/>
                </a:solidFill>
                <a:latin typeface="Verdana" pitchFamily="34" charset="0"/>
              </a:rPr>
            </a:br>
            <a:r>
              <a:rPr lang="es-CL" sz="2000" dirty="0">
                <a:solidFill>
                  <a:srgbClr val="006CB7"/>
                </a:solidFill>
                <a:latin typeface="Verdana" pitchFamily="34" charset="0"/>
              </a:rPr>
              <a:t/>
            </a:r>
            <a:br>
              <a:rPr lang="es-CL" sz="2000" dirty="0">
                <a:solidFill>
                  <a:srgbClr val="006CB7"/>
                </a:solidFill>
                <a:latin typeface="Verdana" pitchFamily="34" charset="0"/>
              </a:rPr>
            </a:br>
            <a:endParaRPr lang="es-CL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2"/>
          </a:xfrm>
        </p:spPr>
        <p:txBody>
          <a:bodyPr/>
          <a:lstStyle/>
          <a:p>
            <a:pPr algn="just">
              <a:defRPr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CL" b="1" dirty="0" smtClean="0">
                <a:solidFill>
                  <a:schemeClr val="tx1"/>
                </a:solidFill>
              </a:rPr>
              <a:t>3. Educación y formación profesional: </a:t>
            </a:r>
            <a:r>
              <a:rPr lang="es-CL" dirty="0" smtClean="0">
                <a:solidFill>
                  <a:schemeClr val="tx1"/>
                </a:solidFill>
              </a:rPr>
              <a:t>aprendizajes que pretenden aumentar y adecuar los conocimientos y habilidades actuales y futuros en equidad de género. </a:t>
            </a:r>
          </a:p>
          <a:p>
            <a:pPr algn="just">
              <a:defRPr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CL" b="1" dirty="0" smtClean="0">
                <a:solidFill>
                  <a:schemeClr val="tx1"/>
                </a:solidFill>
              </a:rPr>
              <a:t>4. Difusión : </a:t>
            </a:r>
            <a:r>
              <a:rPr lang="es-CL" dirty="0" smtClean="0">
                <a:solidFill>
                  <a:schemeClr val="tx1"/>
                </a:solidFill>
              </a:rPr>
              <a:t>comprende las actividades que se relacionan principalmente con </a:t>
            </a:r>
            <a:r>
              <a:rPr lang="es-ES_tradnl" dirty="0" smtClean="0">
                <a:solidFill>
                  <a:schemeClr val="tx1"/>
                </a:solidFill>
              </a:rPr>
              <a:t>los productos estratégicos de la Corporación que se entregan a los/las destinatarios/as a través de los distintos instrumentos de divulgación con enfoque de género, manifestados en el lenguaje y/o imagen.</a:t>
            </a:r>
          </a:p>
          <a:p>
            <a:pPr>
              <a:defRPr/>
            </a:pPr>
            <a:endParaRPr lang="es-ES_tradnl" dirty="0" smtClean="0"/>
          </a:p>
          <a:p>
            <a:pPr>
              <a:defRPr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611560" y="571500"/>
            <a:ext cx="8783960" cy="855663"/>
          </a:xfrm>
        </p:spPr>
        <p:txBody>
          <a:bodyPr/>
          <a:lstStyle/>
          <a:p>
            <a:r>
              <a:rPr lang="es-ES" altLang="es-CL" sz="2000" b="1" dirty="0" smtClean="0">
                <a:latin typeface="Verdana" pitchFamily="34" charset="0"/>
                <a:cs typeface="Verdana" pitchFamily="34" charset="0"/>
              </a:rPr>
              <a:t>Planes de Acción 2015</a:t>
            </a:r>
            <a:endParaRPr lang="es-CL" altLang="es-CL" sz="20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8131" name="5 CuadroTexto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9144000" cy="400050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s-MX" altLang="es-CL" smtClean="0">
                <a:solidFill>
                  <a:schemeClr val="tx1"/>
                </a:solidFill>
                <a:latin typeface="Arial" charset="0"/>
              </a:rPr>
              <a:t> </a:t>
            </a:r>
            <a:endParaRPr lang="es-CL" altLang="es-CL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 altLang="es-CL">
              <a:solidFill>
                <a:srgbClr val="000000"/>
              </a:solidFill>
            </a:endParaRP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 altLang="es-CL">
              <a:solidFill>
                <a:srgbClr val="000000"/>
              </a:solidFill>
            </a:endParaRPr>
          </a:p>
        </p:txBody>
      </p:sp>
      <p:sp>
        <p:nvSpPr>
          <p:cNvPr id="48134" name="3 Rectángulo"/>
          <p:cNvSpPr>
            <a:spLocks noChangeArrowheads="1"/>
          </p:cNvSpPr>
          <p:nvPr/>
        </p:nvSpPr>
        <p:spPr bwMode="auto">
          <a:xfrm>
            <a:off x="179388" y="1427163"/>
            <a:ext cx="8899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endParaRPr lang="es-CL" altLang="es-CL" sz="1200" b="1"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</a:pPr>
            <a:endParaRPr lang="es-CL" altLang="es-CL" sz="1400">
              <a:ea typeface="Times New Roman" pitchFamily="18" charset="0"/>
              <a:cs typeface="Arial" charset="0"/>
            </a:endParaRP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eaLnBrk="0" hangingPunct="0"/>
            <a:endParaRPr lang="es-CL" altLang="es-CL"/>
          </a:p>
        </p:txBody>
      </p:sp>
      <p:sp>
        <p:nvSpPr>
          <p:cNvPr id="48136" name="Slide Number Placeholder 9"/>
          <p:cNvSpPr txBox="1">
            <a:spLocks/>
          </p:cNvSpPr>
          <p:nvPr/>
        </p:nvSpPr>
        <p:spPr bwMode="auto">
          <a:xfrm>
            <a:off x="6999288" y="6308725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E14AE5A6-F7C8-4A05-8F3F-49B4B6A179FE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19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02318"/>
              </p:ext>
            </p:extLst>
          </p:nvPr>
        </p:nvGraphicFramePr>
        <p:xfrm>
          <a:off x="1331640" y="1026368"/>
          <a:ext cx="6048673" cy="4525875"/>
        </p:xfrm>
        <a:graphic>
          <a:graphicData uri="http://schemas.openxmlformats.org/drawingml/2006/table">
            <a:tbl>
              <a:tblPr/>
              <a:tblGrid>
                <a:gridCol w="432048"/>
                <a:gridCol w="4392488"/>
                <a:gridCol w="1224137"/>
              </a:tblGrid>
              <a:tr h="71570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N°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Acciones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2015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750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Plan Plurianual equidad de género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permanente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2.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Programa de trabajo Comisión de Igualdad de Género Nacional (CIO)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permanente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3.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Programa de trabajo Comisión de Igualdad de Género Regional (CRIOS)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permanente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4.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Reunión: Nacional 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Abril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5.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Reuniones: SERNAM, SEGEGOB y otros 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permanente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6.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Curso - Taller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Abril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7.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Educación y formación profesional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permanente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8.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Difusión </a:t>
                      </a:r>
                      <a:endParaRPr kumimoji="0" 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permanente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14288" y="765175"/>
            <a:ext cx="9129712" cy="576263"/>
          </a:xfrm>
        </p:spPr>
        <p:txBody>
          <a:bodyPr/>
          <a:lstStyle/>
          <a:p>
            <a:r>
              <a:rPr lang="es-ES_tradnl" altLang="es-CL" sz="2800" b="1" dirty="0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</a:rPr>
              <a:t>Antecedentes </a:t>
            </a:r>
            <a:endParaRPr lang="es-CL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CL" sz="1200" dirty="0">
                <a:ea typeface="Calibri"/>
                <a:cs typeface="Calibri"/>
              </a:rPr>
              <a:t> </a:t>
            </a:r>
            <a:endParaRPr lang="es-CL" dirty="0">
              <a:solidFill>
                <a:schemeClr val="tx1"/>
              </a:solidFill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El establecimiento de las bases para </a:t>
            </a:r>
            <a:r>
              <a:rPr lang="es-CL" dirty="0" smtClean="0">
                <a:solidFill>
                  <a:schemeClr val="tx1"/>
                </a:solidFill>
              </a:rPr>
              <a:t>seguir </a:t>
            </a:r>
            <a:r>
              <a:rPr lang="es-CL" dirty="0">
                <a:solidFill>
                  <a:schemeClr val="tx1"/>
                </a:solidFill>
              </a:rPr>
              <a:t>de cerca la situación de la mujer y promover sus </a:t>
            </a:r>
            <a:r>
              <a:rPr lang="es-CL" dirty="0" smtClean="0">
                <a:solidFill>
                  <a:schemeClr val="tx1"/>
                </a:solidFill>
              </a:rPr>
              <a:t>derechos es nace con la convención </a:t>
            </a:r>
            <a:r>
              <a:rPr lang="es-CL" dirty="0">
                <a:solidFill>
                  <a:schemeClr val="tx1"/>
                </a:solidFill>
              </a:rPr>
              <a:t>sobre la eliminación de todas las formas de discriminación contra la mujer </a:t>
            </a:r>
            <a:r>
              <a:rPr lang="es-CL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(</a:t>
            </a:r>
            <a:r>
              <a:rPr lang="es-CL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CEDAW) </a:t>
            </a:r>
            <a:r>
              <a:rPr lang="es-CL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para que el Estado intervenga </a:t>
            </a:r>
            <a:r>
              <a:rPr lang="es-CL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en todas aquellas situaciones que </a:t>
            </a:r>
            <a:r>
              <a:rPr lang="es-CL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son consideradas </a:t>
            </a:r>
            <a:r>
              <a:rPr lang="es-CL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discriminaciones por razones de género. </a:t>
            </a:r>
            <a:endParaRPr lang="es-CL" dirty="0" smtClean="0">
              <a:solidFill>
                <a:schemeClr val="tx1"/>
              </a:solidFill>
              <a:latin typeface="Calibri" pitchFamily="34" charset="0"/>
              <a:ea typeface="Calibri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defRPr/>
            </a:pPr>
            <a:endParaRPr lang="es-CL" sz="1000" dirty="0">
              <a:solidFill>
                <a:schemeClr val="tx1"/>
              </a:solidFill>
              <a:latin typeface="Calibri" pitchFamily="34" charset="0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s-CL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En Chile, a un alto nivel político, se crea el Sistema de Equidad de Género como parte de la modernización del </a:t>
            </a:r>
            <a:r>
              <a:rPr lang="es-CL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Estado. Posteriormente, </a:t>
            </a:r>
            <a:r>
              <a:rPr lang="es-CL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para potenciar su accionar se entendió que era necesario la transversalización de las acciones públicas relacionadas con los productos estratégicos institucionales, a fin de promover la igualdad de condiciones en el acceso para hombres y </a:t>
            </a:r>
            <a:r>
              <a:rPr lang="es-CL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rPr>
              <a:t>mujeres. </a:t>
            </a:r>
          </a:p>
          <a:p>
            <a:pPr marL="0" indent="0">
              <a:buFont typeface="Arial" charset="0"/>
              <a:buNone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413750" cy="2897301"/>
        </p:xfrm>
        <a:graphic>
          <a:graphicData uri="http://schemas.openxmlformats.org/drawingml/2006/table">
            <a:tbl>
              <a:tblPr/>
              <a:tblGrid>
                <a:gridCol w="508000"/>
                <a:gridCol w="1652588"/>
                <a:gridCol w="2232025"/>
                <a:gridCol w="863600"/>
                <a:gridCol w="792162"/>
                <a:gridCol w="863600"/>
                <a:gridCol w="720725"/>
                <a:gridCol w="781050"/>
              </a:tblGrid>
              <a:tr h="385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N°</a:t>
                      </a:r>
                      <a:endParaRPr kumimoji="0" lang="es-C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Acciones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Actividades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2014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2015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2016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2017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2018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5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Reuniones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Pasajes ₁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49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Viáticos₂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5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Arriendo de local, coffe break, sala climatizada₃</a:t>
                      </a:r>
                      <a:endParaRPr kumimoji="0" lang="es-C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2.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Curso - Taller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Taller y expositor₄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2.200.000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2200000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2200000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2200000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2200000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3.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Educación y formación profesional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Plataforma sensibilización y capacitación de género₅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1.924.960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4.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Difusión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Actividades de difusión₆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1.000.000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  <a:cs typeface="Times New Roman" pitchFamily="18" charset="0"/>
                        </a:rPr>
                        <a:t>Valor Total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9.484.960</a:t>
                      </a:r>
                      <a:endParaRPr kumimoji="0" lang="es-C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7.560.000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7.560.000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7.560.000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7.560.000</a:t>
                      </a:r>
                      <a:endParaRPr kumimoji="0" lang="es-C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49235" name="1 Título"/>
          <p:cNvSpPr>
            <a:spLocks noGrp="1"/>
          </p:cNvSpPr>
          <p:nvPr>
            <p:ph type="title"/>
          </p:nvPr>
        </p:nvSpPr>
        <p:spPr>
          <a:xfrm>
            <a:off x="107950" y="836613"/>
            <a:ext cx="8856663" cy="458787"/>
          </a:xfrm>
        </p:spPr>
        <p:txBody>
          <a:bodyPr/>
          <a:lstStyle/>
          <a:p>
            <a:r>
              <a:rPr lang="es-ES" altLang="es-CL" sz="2000" b="1" dirty="0" smtClean="0">
                <a:latin typeface="Verdana" pitchFamily="34" charset="0"/>
                <a:cs typeface="Verdana" pitchFamily="34" charset="0"/>
              </a:rPr>
              <a:t>Presupuesto de Acciones de género 2015 - 2018</a:t>
            </a:r>
            <a:endParaRPr lang="es-CL" altLang="es-CL" sz="20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9236" name="3 Rectángulo"/>
          <p:cNvSpPr>
            <a:spLocks noChangeArrowheads="1"/>
          </p:cNvSpPr>
          <p:nvPr/>
        </p:nvSpPr>
        <p:spPr bwMode="auto">
          <a:xfrm>
            <a:off x="323850" y="4437063"/>
            <a:ext cx="84248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CL" sz="800" b="1" dirty="0"/>
              <a:t>Actividades</a:t>
            </a:r>
          </a:p>
          <a:p>
            <a:pPr algn="just"/>
            <a:endParaRPr lang="es-CL" sz="800" b="1" dirty="0"/>
          </a:p>
          <a:p>
            <a:pPr algn="just"/>
            <a:r>
              <a:rPr lang="es-CL" sz="900" dirty="0"/>
              <a:t>₁  Pasajes: comprende viaje en avión de los/as encargados/as regionales equidad de género de las quince regiones. (referencia valor estimado reunión en la Serena, año 2013).</a:t>
            </a:r>
          </a:p>
          <a:p>
            <a:pPr algn="just"/>
            <a:r>
              <a:rPr lang="es-CL" sz="900" dirty="0"/>
              <a:t>₂  Viáticos: valor en dinero que se asigna a los/as encargados/as regionales equidad de género de las quince regiones (está en relación con el grado asignado a sus funciones) y sirve para cubrir gastos de alimentación y alojamiento.</a:t>
            </a:r>
          </a:p>
          <a:p>
            <a:pPr algn="just"/>
            <a:r>
              <a:rPr lang="es-CL" sz="900" dirty="0"/>
              <a:t>³  Arriendo del local, coffe break y sala climatizada por medio día el costo es $176.000.- se calculó un día de reunión, (referencia: sección compras tácticas CONAF)</a:t>
            </a:r>
          </a:p>
          <a:p>
            <a:pPr algn="just"/>
            <a:r>
              <a:rPr lang="es-CL" sz="900" dirty="0"/>
              <a:t>₄   Curso – taller: valor por alumno con el expositor es de $110.000.-, se consideraron 20 alumnos/as, (referencia: sección compras tácticas CONAF).</a:t>
            </a:r>
          </a:p>
          <a:p>
            <a:pPr algn="just"/>
            <a:r>
              <a:rPr lang="es-CL" sz="900" dirty="0"/>
              <a:t>₅  Plataforma sensibilización y capacitación de género: 80 UF empresa Exec, siendo la UF: 24.062 al 31 de julio. (referencia de empresa: departamento informática CONAF).</a:t>
            </a:r>
          </a:p>
          <a:p>
            <a:pPr algn="just"/>
            <a:r>
              <a:rPr lang="es-CL" sz="900" dirty="0"/>
              <a:t>₆  Actividades de difusión (material de difusión): concurso de buenas prácticas en equidad de género, dípticos, trípticos, folletería, cápsulas radiales, calendarios, twitter, facebook, noticias, web, video, etc…(referencia valor estimado: SECOM).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es-CL" sz="36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Muchas Gracias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792163"/>
          </a:xfrm>
        </p:spPr>
        <p:txBody>
          <a:bodyPr/>
          <a:lstStyle/>
          <a:p>
            <a:r>
              <a:rPr lang="es-ES_tradnl" altLang="es-CL" sz="2800" b="1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</a:rPr>
              <a:t>Diagnóstico Actual de la Corporación </a:t>
            </a:r>
            <a:endParaRPr lang="es-CL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179388" y="1556792"/>
            <a:ext cx="8667750" cy="4824958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 smtClean="0">
                <a:solidFill>
                  <a:schemeClr val="tx1"/>
                </a:solidFill>
                <a:latin typeface="Calibri" pitchFamily="34" charset="0"/>
              </a:rPr>
              <a:t>La Corporación ha avanzado en el acercamiento con la ciudadanía al considerar las necesidades de hombres y mujeres en sus productos estratégicos. Existen enormes esfuerzos de visibilizar género a nivel central y regional con una planificación plurianual a mediano plazo, que sirve como guía para el trabajo en regiones. A su vez, anualmente se realizan reuniones en donde se capacita a los/las encargados/as en gerencias y regiones en el sistema y sus nuevas perspectivas. </a:t>
            </a:r>
          </a:p>
          <a:p>
            <a:pPr marL="0" indent="0">
              <a:buNone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603250"/>
          </a:xfrm>
        </p:spPr>
        <p:txBody>
          <a:bodyPr/>
          <a:lstStyle/>
          <a:p>
            <a:r>
              <a:rPr lang="es-ES_tradnl" altLang="es-CL" b="1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</a:rPr>
              <a:t>Algunos avances del sistema a la fecha</a:t>
            </a:r>
            <a:endParaRPr lang="es-CL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77963"/>
            <a:ext cx="9144000" cy="452596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CL" sz="800" dirty="0">
                <a:ea typeface="Calibri"/>
                <a:cs typeface="Calibri"/>
              </a:rPr>
              <a:t> </a:t>
            </a:r>
            <a:endParaRPr lang="es-CL" dirty="0">
              <a:solidFill>
                <a:schemeClr val="tx1"/>
              </a:solidFill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s-CL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/>
              </a:rPr>
              <a:t>Difusión para el  acceso de las mujeres a  incentivos productivos.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s-ES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/>
              </a:rPr>
              <a:t>Mejoramiento de la </a:t>
            </a:r>
            <a:r>
              <a:rPr lang="es-CL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/>
              </a:rPr>
              <a:t>infraestructura de servicios para hombres y mujeres visitantes de las áreas silvestres protegidas (ASP</a:t>
            </a:r>
            <a:r>
              <a:rPr lang="es-CL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/>
              </a:rPr>
              <a:t>).</a:t>
            </a:r>
            <a:endParaRPr lang="es-CL" dirty="0">
              <a:solidFill>
                <a:schemeClr val="tx1"/>
              </a:solidFill>
              <a:latin typeface="Calibri" pitchFamily="34" charset="0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s-CL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/>
              </a:rPr>
              <a:t>Difundir la participación de las mujeres en los productos estratégicos que desarrolla CONAF, mediante los diferentes instrumentos comunicacionales con que cuenta la Corporación.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s-CL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/>
              </a:rPr>
              <a:t>Mejorar las competencias laborales y la empleabilidad de las mujeres que participan en el Programa de Formación, Capacitación y Empleo (PROFOCAP).</a:t>
            </a: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647700"/>
          </a:xfrm>
        </p:spPr>
        <p:txBody>
          <a:bodyPr/>
          <a:lstStyle/>
          <a:p>
            <a:r>
              <a:rPr lang="es-ES_tradnl" altLang="es-CL" b="1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</a:rPr>
              <a:t>Principales desafíos a la fecha </a:t>
            </a:r>
            <a:endParaRPr lang="es-CL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-36513" y="1557338"/>
            <a:ext cx="9144001" cy="4525962"/>
          </a:xfrm>
        </p:spPr>
        <p:txBody>
          <a:bodyPr/>
          <a:lstStyle/>
          <a:p>
            <a:pPr algn="just"/>
            <a:r>
              <a:rPr lang="es-CL" dirty="0" smtClean="0">
                <a:solidFill>
                  <a:schemeClr val="tx1"/>
                </a:solidFill>
                <a:latin typeface="Calibri" pitchFamily="34" charset="0"/>
              </a:rPr>
              <a:t>Participación de todo el personas de la Corporación en la capacitación introductoria del curso e_learning de género. 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Sensibilización a jefaturas como Administrador de parques y programas, jefatura de departamentos y provinciales en los conceptos de género.</a:t>
            </a:r>
            <a:endParaRPr lang="es-CL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Realizar proyectos, trabajos e informes, incluyendo la variable de género, visibilizando el lenguaje e imágenes de género en la Difusión Institucional.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Mejorar la gestión interna y buenas prácticas, a través de diagnósticos de análisis de género. </a:t>
            </a:r>
            <a:endParaRPr lang="es-CL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>
          <a:xfrm>
            <a:off x="33338" y="765175"/>
            <a:ext cx="9144000" cy="895350"/>
          </a:xfrm>
        </p:spPr>
        <p:txBody>
          <a:bodyPr/>
          <a:lstStyle/>
          <a:p>
            <a:pPr algn="ctr" eaLnBrk="1" hangingPunct="1"/>
            <a:r>
              <a:rPr lang="es-ES_tradnl" altLang="es-CL" sz="2800" b="1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</a:rPr>
              <a:t>Orientaciones de la Unidad de Género desde SERNAM </a:t>
            </a:r>
          </a:p>
        </p:txBody>
      </p:sp>
      <p:sp>
        <p:nvSpPr>
          <p:cNvPr id="35843" name="1 CuadroTexto"/>
          <p:cNvSpPr txBox="1">
            <a:spLocks noChangeArrowheads="1"/>
          </p:cNvSpPr>
          <p:nvPr/>
        </p:nvSpPr>
        <p:spPr bwMode="auto">
          <a:xfrm>
            <a:off x="0" y="2133600"/>
            <a:ext cx="91328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Recientemente a través del Ordinario N°414 la Sra. Claudia Pascual Ministra del Sernam, señala:</a:t>
            </a:r>
          </a:p>
          <a:p>
            <a:pPr algn="just" eaLnBrk="1" hangingPunct="1"/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1. La equidad de género y la igualdad de oportunidades entre hombres y mujeres son temas de significación para  la agenda de gobierno, y que deben ser abordados por todos los sectores públicos.</a:t>
            </a: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2. Por esta razón que se solicita la </a:t>
            </a:r>
            <a:r>
              <a:rPr lang="es-CL" sz="2000" b="1" dirty="0">
                <a:solidFill>
                  <a:srgbClr val="000000"/>
                </a:solidFill>
                <a:latin typeface="Calibri" pitchFamily="34" charset="0"/>
              </a:rPr>
              <a:t>Constitución de Unidades de Género por Sector</a:t>
            </a:r>
            <a:r>
              <a:rPr lang="es-CL" sz="2000" dirty="0">
                <a:solidFill>
                  <a:srgbClr val="000000"/>
                </a:solidFill>
                <a:latin typeface="Calibri" pitchFamily="34" charset="0"/>
              </a:rPr>
              <a:t>, a fin de contar con mecanismos institucionales que permitan coordinar la Agenda de Género del gobierno Sra. Presidenta Michelle Bachelet. </a:t>
            </a: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3. Orientaciones para la Constitución de las Unidades de Género por Sector.</a:t>
            </a:r>
            <a:endParaRPr lang="es-CL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4" name="Slide Number Placeholder 9"/>
          <p:cNvSpPr txBox="1">
            <a:spLocks/>
          </p:cNvSpPr>
          <p:nvPr/>
        </p:nvSpPr>
        <p:spPr bwMode="auto">
          <a:xfrm>
            <a:off x="6999288" y="6308725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11B025B7-6C00-4AD2-97C0-573EB586101B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6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MX" b="1" dirty="0" smtClean="0">
                <a:solidFill>
                  <a:schemeClr val="tx1"/>
                </a:solidFill>
              </a:rPr>
              <a:t>Objetivos:</a:t>
            </a:r>
          </a:p>
          <a:p>
            <a:pPr marL="0" indent="0">
              <a:buFont typeface="Arial" charset="0"/>
              <a:buNone/>
              <a:defRPr/>
            </a:pPr>
            <a:endParaRPr lang="es-CL" sz="8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Incorporar la equidad de género en la cultura institucional mediante la difusión en el lenguaje escrito y visual. </a:t>
            </a:r>
            <a:endParaRPr lang="es-CL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Coordinar  las acciones para el logro de la transversalización del enfoque de equidad de género en la gestiones de la Corporación </a:t>
            </a:r>
            <a:r>
              <a:rPr lang="es-ES" dirty="0" smtClean="0">
                <a:solidFill>
                  <a:schemeClr val="tx1"/>
                </a:solidFill>
              </a:rPr>
              <a:t>regulado por la </a:t>
            </a:r>
            <a:r>
              <a:rPr lang="es-ES" dirty="0">
                <a:solidFill>
                  <a:schemeClr val="tx1"/>
                </a:solidFill>
              </a:rPr>
              <a:t>Agenda de género, Compromisos Ministeriales y </a:t>
            </a:r>
            <a:r>
              <a:rPr lang="es-ES" dirty="0" smtClean="0">
                <a:solidFill>
                  <a:schemeClr val="tx1"/>
                </a:solidFill>
              </a:rPr>
              <a:t>los indicadores transversales del programa marco 2015 mediante el sistema de equidad de género.</a:t>
            </a:r>
          </a:p>
          <a:p>
            <a:pPr algn="just">
              <a:defRPr/>
            </a:pPr>
            <a:r>
              <a:rPr lang="es-ES" dirty="0" smtClean="0">
                <a:solidFill>
                  <a:schemeClr val="tx1"/>
                </a:solidFill>
              </a:rPr>
              <a:t>Promover </a:t>
            </a:r>
            <a:r>
              <a:rPr lang="es-ES" dirty="0">
                <a:solidFill>
                  <a:schemeClr val="tx1"/>
                </a:solidFill>
              </a:rPr>
              <a:t>y apoyar las acciones de capacitación e investigación con enfoque de equidad de género como base para el mejoramiento de programas y proyectos institucionales. </a:t>
            </a:r>
            <a:endParaRPr lang="es-CL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Incorporar y vigilar la formulación de Programas Anuales Nacionales y Regionales de género, incluyendo el presupuesto. </a:t>
            </a:r>
            <a:endParaRPr lang="es-CL" dirty="0">
              <a:solidFill>
                <a:schemeClr val="tx1"/>
              </a:solidFill>
            </a:endParaRPr>
          </a:p>
          <a:p>
            <a:pPr>
              <a:defRPr/>
            </a:pPr>
            <a:endParaRPr lang="es-CL" dirty="0"/>
          </a:p>
        </p:txBody>
      </p:sp>
      <p:sp>
        <p:nvSpPr>
          <p:cNvPr id="37891" name="Title 7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_tradnl" altLang="es-CL" sz="2800" b="1" dirty="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Unidad Institucional de </a:t>
            </a:r>
            <a:br>
              <a:rPr lang="es-ES_tradnl" altLang="es-CL" sz="2800" b="1" dirty="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  <a:sym typeface="Verdana Bold" charset="0"/>
              </a:rPr>
            </a:br>
            <a:r>
              <a:rPr lang="es-ES_tradnl" altLang="es-CL" sz="2800" b="1" dirty="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Equidad de Género</a:t>
            </a:r>
            <a:endParaRPr lang="es-ES_tradnl" altLang="es-CL" sz="2800" dirty="0" smtClean="0">
              <a:solidFill>
                <a:srgbClr val="006BB7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 smtClean="0">
                <a:solidFill>
                  <a:schemeClr val="tx1"/>
                </a:solidFill>
              </a:rPr>
              <a:t>Funciones:</a:t>
            </a:r>
            <a:endParaRPr lang="es-MX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dirty="0">
              <a:solidFill>
                <a:schemeClr val="tx1"/>
              </a:solidFill>
            </a:endParaRP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Estudiar </a:t>
            </a:r>
            <a:r>
              <a:rPr lang="es-CL" dirty="0">
                <a:solidFill>
                  <a:schemeClr val="tx1"/>
                </a:solidFill>
              </a:rPr>
              <a:t>y adecuar las políticas, planes y programas institucionales para incorporar género.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Establecer </a:t>
            </a:r>
            <a:r>
              <a:rPr lang="es-CL" dirty="0">
                <a:solidFill>
                  <a:schemeClr val="tx1"/>
                </a:solidFill>
              </a:rPr>
              <a:t>acciones e iniciativas en aquellas áreas de la Corporación donde deban implementarse políticas de igualdad de género.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Realizar </a:t>
            </a:r>
            <a:r>
              <a:rPr lang="es-CL" dirty="0">
                <a:solidFill>
                  <a:schemeClr val="tx1"/>
                </a:solidFill>
              </a:rPr>
              <a:t>el seguimiento de las acciones establecidas en igualdad de género.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Promover </a:t>
            </a:r>
            <a:r>
              <a:rPr lang="es-CL" dirty="0">
                <a:solidFill>
                  <a:schemeClr val="tx1"/>
                </a:solidFill>
              </a:rPr>
              <a:t>en el servicio, la capacitación de lo(a)s Trabajado(a)s para incorporar el enfoque de género en su quehacer</a:t>
            </a:r>
          </a:p>
          <a:p>
            <a:endParaRPr lang="es-CL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_tradnl" altLang="es-CL" sz="2800" b="1" dirty="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Unidad Institucional de </a:t>
            </a:r>
            <a:br>
              <a:rPr lang="es-ES_tradnl" altLang="es-CL" sz="2800" b="1" dirty="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  <a:sym typeface="Verdana Bold" charset="0"/>
              </a:rPr>
            </a:br>
            <a:r>
              <a:rPr lang="es-ES_tradnl" altLang="es-CL" sz="2800" b="1" dirty="0" smtClean="0">
                <a:solidFill>
                  <a:srgbClr val="006BB7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Equidad de Género</a:t>
            </a:r>
            <a:endParaRPr lang="es-ES_tradnl" altLang="es-CL" sz="2800" dirty="0" smtClean="0">
              <a:solidFill>
                <a:srgbClr val="006BB7"/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5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/>
          <p:cNvSpPr>
            <a:spLocks noGrp="1"/>
          </p:cNvSpPr>
          <p:nvPr>
            <p:ph type="title"/>
          </p:nvPr>
        </p:nvSpPr>
        <p:spPr>
          <a:xfrm>
            <a:off x="12700" y="549275"/>
            <a:ext cx="9144000" cy="895350"/>
          </a:xfrm>
        </p:spPr>
        <p:txBody>
          <a:bodyPr/>
          <a:lstStyle/>
          <a:p>
            <a:pPr algn="ctr" eaLnBrk="1" hangingPunct="1"/>
            <a:r>
              <a:rPr lang="es-ES_tradnl" altLang="es-CL" sz="2800" b="1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Unidad Institucional de </a:t>
            </a:r>
            <a:br>
              <a:rPr lang="es-ES_tradnl" altLang="es-CL" sz="2800" b="1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  <a:sym typeface="Verdana Bold" charset="0"/>
              </a:rPr>
            </a:br>
            <a:r>
              <a:rPr lang="es-ES_tradnl" altLang="es-CL" sz="2800" b="1" smtClean="0">
                <a:solidFill>
                  <a:srgbClr val="005FA1"/>
                </a:solidFill>
                <a:latin typeface="Verdana" pitchFamily="34" charset="0"/>
                <a:cs typeface="Verdana" pitchFamily="34" charset="0"/>
                <a:sym typeface="Verdana Bold" charset="0"/>
              </a:rPr>
              <a:t>Equidad de Género</a:t>
            </a:r>
            <a:endParaRPr lang="es-ES_tradnl" altLang="es-CL" sz="2800" smtClean="0">
              <a:solidFill>
                <a:srgbClr val="005FA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6867" name="1 CuadroTexto"/>
          <p:cNvSpPr txBox="1">
            <a:spLocks noChangeArrowheads="1"/>
          </p:cNvSpPr>
          <p:nvPr/>
        </p:nvSpPr>
        <p:spPr bwMode="auto">
          <a:xfrm>
            <a:off x="11112" y="1628800"/>
            <a:ext cx="91328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ES" sz="2000" b="1" dirty="0" smtClean="0">
                <a:latin typeface="Calibri" pitchFamily="34" charset="0"/>
              </a:rPr>
              <a:t>Ámbitos de Intervención: </a:t>
            </a:r>
            <a:endParaRPr lang="es-ES" sz="2000" b="1" dirty="0">
              <a:latin typeface="Calibri" pitchFamily="34" charset="0"/>
            </a:endParaRPr>
          </a:p>
          <a:p>
            <a:pPr algn="just" eaLnBrk="1" hangingPunct="1"/>
            <a:endParaRPr lang="es-ES" sz="2000" dirty="0">
              <a:latin typeface="Calibri" pitchFamily="34" charset="0"/>
            </a:endParaRPr>
          </a:p>
          <a:p>
            <a:pPr algn="just" eaLnBrk="1" hangingPunct="1"/>
            <a:r>
              <a:rPr lang="es-ES" sz="2000" dirty="0">
                <a:latin typeface="Calibri" pitchFamily="34" charset="0"/>
              </a:rPr>
              <a:t>1. </a:t>
            </a:r>
            <a:r>
              <a:rPr lang="es-ES" sz="2000" dirty="0" smtClean="0">
                <a:latin typeface="Calibri" pitchFamily="34" charset="0"/>
              </a:rPr>
              <a:t>En relación a nuestros/as </a:t>
            </a:r>
            <a:r>
              <a:rPr lang="es-ES" sz="2000" b="1" dirty="0" smtClean="0">
                <a:latin typeface="Calibri" pitchFamily="34" charset="0"/>
              </a:rPr>
              <a:t>destinatarios/as,</a:t>
            </a:r>
            <a:r>
              <a:rPr lang="es-ES" sz="2000" dirty="0" smtClean="0">
                <a:latin typeface="Calibri" pitchFamily="34" charset="0"/>
              </a:rPr>
              <a:t> en </a:t>
            </a:r>
            <a:r>
              <a:rPr lang="es-ES" sz="2000" dirty="0">
                <a:latin typeface="Calibri" pitchFamily="34" charset="0"/>
              </a:rPr>
              <a:t>los </a:t>
            </a:r>
            <a:r>
              <a:rPr lang="es-ES" sz="2000" b="1" dirty="0">
                <a:latin typeface="Calibri" pitchFamily="34" charset="0"/>
              </a:rPr>
              <a:t>productos </a:t>
            </a:r>
            <a:r>
              <a:rPr lang="es-ES" sz="2000" b="1" dirty="0" smtClean="0">
                <a:latin typeface="Calibri" pitchFamily="34" charset="0"/>
              </a:rPr>
              <a:t>estratégicos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>
                <a:latin typeface="Calibri" pitchFamily="34" charset="0"/>
              </a:rPr>
              <a:t>evaluar cuales son las barreras que obstaculizan la inclusión del enfoque de género en el quehacer institucional y en consecuencia se elaboren planes de trabajo implementando medidas concretas que permitan avanzar hacia una mayor equidad entre </a:t>
            </a:r>
            <a:r>
              <a:rPr lang="es-ES" sz="2000" dirty="0" smtClean="0">
                <a:latin typeface="Calibri" pitchFamily="34" charset="0"/>
              </a:rPr>
              <a:t>los hombres </a:t>
            </a:r>
            <a:r>
              <a:rPr lang="es-ES" sz="2000" dirty="0">
                <a:latin typeface="Calibri" pitchFamily="34" charset="0"/>
              </a:rPr>
              <a:t>y </a:t>
            </a:r>
            <a:r>
              <a:rPr lang="es-ES" sz="2000" dirty="0" smtClean="0">
                <a:latin typeface="Calibri" pitchFamily="34" charset="0"/>
              </a:rPr>
              <a:t>las mujeres apoyados por los Programas de CONAF.</a:t>
            </a:r>
            <a:endParaRPr lang="es-ES" sz="2000" dirty="0">
              <a:latin typeface="Calibri" pitchFamily="34" charset="0"/>
            </a:endParaRPr>
          </a:p>
          <a:p>
            <a:pPr algn="just" eaLnBrk="1" hangingPunct="1"/>
            <a:endParaRPr lang="es-ES" sz="2000" dirty="0">
              <a:latin typeface="Calibri" pitchFamily="34" charset="0"/>
            </a:endParaRPr>
          </a:p>
          <a:p>
            <a:pPr algn="just" eaLnBrk="1" hangingPunct="1"/>
            <a:r>
              <a:rPr lang="es-ES" sz="2000" dirty="0">
                <a:latin typeface="Calibri" pitchFamily="34" charset="0"/>
              </a:rPr>
              <a:t>2. </a:t>
            </a:r>
            <a:r>
              <a:rPr lang="es-ES" sz="2000" dirty="0" smtClean="0">
                <a:latin typeface="Calibri" pitchFamily="34" charset="0"/>
              </a:rPr>
              <a:t>En relación a nuestros/as </a:t>
            </a:r>
            <a:r>
              <a:rPr lang="es-ES" sz="2000" b="1" dirty="0" smtClean="0">
                <a:latin typeface="Calibri" pitchFamily="34" charset="0"/>
              </a:rPr>
              <a:t>funcionarios/as</a:t>
            </a:r>
            <a:r>
              <a:rPr lang="es-ES" sz="2000" dirty="0" smtClean="0">
                <a:latin typeface="Calibri" pitchFamily="34" charset="0"/>
              </a:rPr>
              <a:t>, se </a:t>
            </a:r>
            <a:r>
              <a:rPr lang="es-ES" sz="2000" dirty="0">
                <a:latin typeface="Calibri" pitchFamily="34" charset="0"/>
              </a:rPr>
              <a:t>procurará mejorar la equidad de género e igualdad de oportunidades </a:t>
            </a:r>
            <a:r>
              <a:rPr lang="es-ES" sz="2000" dirty="0" smtClean="0">
                <a:latin typeface="Calibri" pitchFamily="34" charset="0"/>
              </a:rPr>
              <a:t>en la </a:t>
            </a:r>
            <a:r>
              <a:rPr lang="es-ES" sz="2000" b="1" dirty="0" smtClean="0">
                <a:latin typeface="Calibri" pitchFamily="34" charset="0"/>
              </a:rPr>
              <a:t>gestión interna </a:t>
            </a:r>
            <a:r>
              <a:rPr lang="es-ES" sz="2000" dirty="0" smtClean="0">
                <a:latin typeface="Calibri" pitchFamily="34" charset="0"/>
              </a:rPr>
              <a:t>de CONAF. </a:t>
            </a:r>
            <a:endParaRPr lang="es-ES" sz="2000" dirty="0">
              <a:latin typeface="Calibri" pitchFamily="34" charset="0"/>
            </a:endParaRPr>
          </a:p>
          <a:p>
            <a:pPr algn="just" eaLnBrk="1" hangingPunct="1"/>
            <a:endParaRPr lang="es-CL" sz="2000" dirty="0">
              <a:latin typeface="Calibri" pitchFamily="34" charset="0"/>
            </a:endParaRPr>
          </a:p>
          <a:p>
            <a:pPr algn="just" eaLnBrk="1" hangingPunct="1"/>
            <a:r>
              <a:rPr lang="es-ES" sz="2000" dirty="0">
                <a:latin typeface="Calibri" pitchFamily="34" charset="0"/>
              </a:rPr>
              <a:t>Resultado: propender a mejorar la eficiencia y eficacia en las políticas públicas de equidad de género considerando las necesidades de los </a:t>
            </a:r>
            <a:r>
              <a:rPr lang="es-ES" sz="2000" dirty="0" smtClean="0">
                <a:latin typeface="Calibri" pitchFamily="34" charset="0"/>
              </a:rPr>
              <a:t>destinatarios/as </a:t>
            </a:r>
            <a:r>
              <a:rPr lang="es-ES" sz="2000" dirty="0">
                <a:latin typeface="Calibri" pitchFamily="34" charset="0"/>
              </a:rPr>
              <a:t>y </a:t>
            </a:r>
            <a:r>
              <a:rPr lang="es-ES" sz="2000" dirty="0" smtClean="0">
                <a:latin typeface="Calibri" pitchFamily="34" charset="0"/>
              </a:rPr>
              <a:t>funcionarios/as. </a:t>
            </a:r>
            <a:endParaRPr lang="es-CL" sz="2000" dirty="0">
              <a:latin typeface="Calibri" pitchFamily="34" charset="0"/>
            </a:endParaRPr>
          </a:p>
        </p:txBody>
      </p:sp>
      <p:sp>
        <p:nvSpPr>
          <p:cNvPr id="36868" name="Slide Number Placeholder 9"/>
          <p:cNvSpPr txBox="1">
            <a:spLocks/>
          </p:cNvSpPr>
          <p:nvPr/>
        </p:nvSpPr>
        <p:spPr bwMode="auto">
          <a:xfrm>
            <a:off x="6999288" y="6308725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69BEB33F-8A1E-4103-A4C1-EAB47173EB0B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9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</TotalTime>
  <Words>1637</Words>
  <Application>Microsoft Office PowerPoint</Application>
  <PresentationFormat>Presentación en pantalla (4:3)</PresentationFormat>
  <Paragraphs>233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Introducción a la Unidad de Género de la CONAF  </vt:lpstr>
      <vt:lpstr>Antecedentes </vt:lpstr>
      <vt:lpstr>Diagnóstico Actual de la Corporación </vt:lpstr>
      <vt:lpstr>Algunos avances del sistema a la fecha</vt:lpstr>
      <vt:lpstr>Principales desafíos a la fecha </vt:lpstr>
      <vt:lpstr>Orientaciones de la Unidad de Género desde SERNAM </vt:lpstr>
      <vt:lpstr>Unidad Institucional de  Equidad de Género</vt:lpstr>
      <vt:lpstr>Unidad Institucional de  Equidad de Género</vt:lpstr>
      <vt:lpstr>Unidad Institucional de  Equidad de Género</vt:lpstr>
      <vt:lpstr>Unidad Institucional de  Equidad de Género</vt:lpstr>
      <vt:lpstr> </vt:lpstr>
      <vt:lpstr>Diseño Organizacional funcional  del Encargada/o de la Unidad Institucional de Equidad de Género   </vt:lpstr>
      <vt:lpstr> </vt:lpstr>
      <vt:lpstr>Presentación de PowerPoint</vt:lpstr>
      <vt:lpstr>Presentación de PowerPoint</vt:lpstr>
      <vt:lpstr>Presupuesto  </vt:lpstr>
      <vt:lpstr>Plan de acción 2014 - 2015:     </vt:lpstr>
      <vt:lpstr>Presentación de PowerPoint</vt:lpstr>
      <vt:lpstr>Planes de Acción 2015</vt:lpstr>
      <vt:lpstr>Presupuesto de Acciones de género 2015 - 2018</vt:lpstr>
      <vt:lpstr>Muchas Gracias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Leslie Escobar</cp:lastModifiedBy>
  <cp:revision>203</cp:revision>
  <cp:lastPrinted>2014-08-20T23:08:57Z</cp:lastPrinted>
  <dcterms:created xsi:type="dcterms:W3CDTF">2010-11-27T19:44:20Z</dcterms:created>
  <dcterms:modified xsi:type="dcterms:W3CDTF">2015-04-29T15:55:09Z</dcterms:modified>
</cp:coreProperties>
</file>