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70" r:id="rId2"/>
    <p:sldId id="376" r:id="rId3"/>
    <p:sldId id="377" r:id="rId4"/>
    <p:sldId id="361" r:id="rId5"/>
    <p:sldId id="366" r:id="rId6"/>
    <p:sldId id="365" r:id="rId7"/>
    <p:sldId id="359" r:id="rId8"/>
    <p:sldId id="362" r:id="rId9"/>
    <p:sldId id="382" r:id="rId10"/>
    <p:sldId id="378" r:id="rId11"/>
    <p:sldId id="380" r:id="rId12"/>
    <p:sldId id="381" r:id="rId13"/>
    <p:sldId id="379" r:id="rId14"/>
    <p:sldId id="372" r:id="rId15"/>
  </p:sldIdLst>
  <p:sldSz cx="13004800" cy="9753600"/>
  <p:notesSz cx="7019925" cy="9305925"/>
  <p:defaultTextStyle>
    <a:lvl1pPr defTabSz="457176">
      <a:defRPr sz="2400">
        <a:latin typeface="+mn-lt"/>
        <a:ea typeface="+mn-ea"/>
        <a:cs typeface="+mn-cs"/>
        <a:sym typeface="Helvetica Neue"/>
      </a:defRPr>
    </a:lvl1pPr>
    <a:lvl2pPr defTabSz="457176">
      <a:defRPr sz="2400">
        <a:latin typeface="+mn-lt"/>
        <a:ea typeface="+mn-ea"/>
        <a:cs typeface="+mn-cs"/>
        <a:sym typeface="Helvetica Neue"/>
      </a:defRPr>
    </a:lvl2pPr>
    <a:lvl3pPr defTabSz="457176">
      <a:defRPr sz="2400">
        <a:latin typeface="+mn-lt"/>
        <a:ea typeface="+mn-ea"/>
        <a:cs typeface="+mn-cs"/>
        <a:sym typeface="Helvetica Neue"/>
      </a:defRPr>
    </a:lvl3pPr>
    <a:lvl4pPr defTabSz="457176">
      <a:defRPr sz="2400">
        <a:latin typeface="+mn-lt"/>
        <a:ea typeface="+mn-ea"/>
        <a:cs typeface="+mn-cs"/>
        <a:sym typeface="Helvetica Neue"/>
      </a:defRPr>
    </a:lvl4pPr>
    <a:lvl5pPr defTabSz="457176">
      <a:defRPr sz="2400">
        <a:latin typeface="+mn-lt"/>
        <a:ea typeface="+mn-ea"/>
        <a:cs typeface="+mn-cs"/>
        <a:sym typeface="Helvetica Neue"/>
      </a:defRPr>
    </a:lvl5pPr>
    <a:lvl6pPr defTabSz="457176">
      <a:defRPr sz="2400">
        <a:latin typeface="+mn-lt"/>
        <a:ea typeface="+mn-ea"/>
        <a:cs typeface="+mn-cs"/>
        <a:sym typeface="Helvetica Neue"/>
      </a:defRPr>
    </a:lvl6pPr>
    <a:lvl7pPr defTabSz="457176">
      <a:defRPr sz="2400">
        <a:latin typeface="+mn-lt"/>
        <a:ea typeface="+mn-ea"/>
        <a:cs typeface="+mn-cs"/>
        <a:sym typeface="Helvetica Neue"/>
      </a:defRPr>
    </a:lvl7pPr>
    <a:lvl8pPr defTabSz="457176">
      <a:defRPr sz="2400">
        <a:latin typeface="+mn-lt"/>
        <a:ea typeface="+mn-ea"/>
        <a:cs typeface="+mn-cs"/>
        <a:sym typeface="Helvetica Neue"/>
      </a:defRPr>
    </a:lvl8pPr>
    <a:lvl9pPr defTabSz="457176">
      <a:defRPr sz="2400"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vZen" initials="CZ" lastIdx="5" clrIdx="0"/>
  <p:cmAuthor id="1" name="Mariela Espejo" initials="ME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DE82"/>
    <a:srgbClr val="000000"/>
    <a:srgbClr val="339966"/>
    <a:srgbClr val="008000"/>
    <a:srgbClr val="00863D"/>
    <a:srgbClr val="F6FCF2"/>
    <a:srgbClr val="D3F1BD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EEE7283C-3CF3-47DC-8721-378D4A62B22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9BBB59"/>
          </a:solidFill>
        </a:fill>
      </a:tcStyle>
    </a:firstRow>
  </a:tblStyle>
  <a:tblStyle styleId="{CF821DB8-F4EB-4A41-A1BA-3FCAFE7338EE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79646"/>
          </a:solidFill>
        </a:fill>
      </a:tcStyle>
    </a:firstRow>
  </a:tblStyle>
  <a:tblStyle styleId="{33BA23B1-9221-436E-865A-0063620EA4FD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2708684C-4D16-4618-839F-0558EEFCDFE6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8" autoAdjust="0"/>
    <p:restoredTop sz="83659" autoAdjust="0"/>
  </p:normalViewPr>
  <p:slideViewPr>
    <p:cSldViewPr snapToGrid="0" snapToObjects="1">
      <p:cViewPr>
        <p:scale>
          <a:sx n="60" d="100"/>
          <a:sy n="60" d="100"/>
        </p:scale>
        <p:origin x="-936" y="468"/>
      </p:cViewPr>
      <p:guideLst>
        <p:guide orient="horz" pos="602"/>
        <p:guide pos="410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USO</a:t>
            </a:r>
            <a:r>
              <a:rPr lang="en-US" baseline="0"/>
              <a:t> DEL SUELO </a:t>
            </a:r>
            <a:r>
              <a:rPr lang="en-US"/>
              <a:t>(ha)</a:t>
            </a:r>
          </a:p>
        </c:rich>
      </c:tx>
      <c:layout>
        <c:manualLayout>
          <c:xMode val="edge"/>
          <c:yMode val="edge"/>
          <c:x val="1.4874603406318747E-4"/>
          <c:y val="9.7774112826174958E-2"/>
        </c:manualLayout>
      </c:layout>
      <c:overlay val="0"/>
    </c:title>
    <c:autoTitleDeleted val="0"/>
    <c:view3D>
      <c:rotX val="60"/>
      <c:rotY val="0"/>
      <c:rAngAx val="0"/>
      <c:perspective val="16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271775113621484"/>
          <c:y val="0.15011373269627609"/>
          <c:w val="0.44670993322984276"/>
          <c:h val="0.6680814101586291"/>
        </c:manualLayout>
      </c:layout>
      <c:pie3DChart>
        <c:varyColors val="1"/>
        <c:ser>
          <c:idx val="0"/>
          <c:order val="0"/>
          <c:tx>
            <c:strRef>
              <c:f>Hoja2!$C$8</c:f>
              <c:strCache>
                <c:ptCount val="1"/>
                <c:pt idx="0">
                  <c:v>SUPERFICIE (ha)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rgbClr val="499802"/>
              </a:solidFill>
            </c:spPr>
          </c:dPt>
          <c:dPt>
            <c:idx val="1"/>
            <c:bubble3D val="0"/>
            <c:spPr>
              <a:solidFill>
                <a:srgbClr val="71EB03"/>
              </a:solidFill>
            </c:spPr>
          </c:dPt>
          <c:dPt>
            <c:idx val="2"/>
            <c:bubble3D val="0"/>
            <c:spPr>
              <a:solidFill>
                <a:srgbClr val="B7FD77"/>
              </a:solidFill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</c:spPr>
          </c:dPt>
          <c:dLbls>
            <c:numFmt formatCode="0.0%" sourceLinked="0"/>
            <c:txPr>
              <a:bodyPr/>
              <a:lstStyle/>
              <a:p>
                <a:pPr>
                  <a:defRPr sz="1800" b="1"/>
                </a:pPr>
                <a:endParaRPr lang="es-CL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Hoja2!$B$9:$B$12</c:f>
              <c:strCache>
                <c:ptCount val="4"/>
                <c:pt idx="0">
                  <c:v>Bosques nativos</c:v>
                </c:pt>
                <c:pt idx="1">
                  <c:v>Plantaciones forestales</c:v>
                </c:pt>
                <c:pt idx="2">
                  <c:v>Formaciones xerofíticas</c:v>
                </c:pt>
                <c:pt idx="3">
                  <c:v>Otros usos</c:v>
                </c:pt>
              </c:strCache>
            </c:strRef>
          </c:cat>
          <c:val>
            <c:numRef>
              <c:f>Hoja2!$C$9:$C$12</c:f>
              <c:numCache>
                <c:formatCode>General</c:formatCode>
                <c:ptCount val="4"/>
                <c:pt idx="0">
                  <c:v>14.3</c:v>
                </c:pt>
                <c:pt idx="1">
                  <c:v>2.5</c:v>
                </c:pt>
                <c:pt idx="2">
                  <c:v>11.5</c:v>
                </c:pt>
                <c:pt idx="3">
                  <c:v>47.400000000000006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0"/>
        <c:txPr>
          <a:bodyPr/>
          <a:lstStyle/>
          <a:p>
            <a:pPr>
              <a:defRPr sz="2000"/>
            </a:pPr>
            <a:endParaRPr lang="es-CL"/>
          </a:p>
        </c:txPr>
      </c:legendEntry>
      <c:legendEntry>
        <c:idx val="1"/>
        <c:txPr>
          <a:bodyPr/>
          <a:lstStyle/>
          <a:p>
            <a:pPr>
              <a:defRPr sz="2000"/>
            </a:pPr>
            <a:endParaRPr lang="es-CL"/>
          </a:p>
        </c:txPr>
      </c:legendEntry>
      <c:layout>
        <c:manualLayout>
          <c:xMode val="edge"/>
          <c:yMode val="edge"/>
          <c:x val="0"/>
          <c:y val="0.81448480452795635"/>
          <c:w val="0.99861399160301467"/>
          <c:h val="0.16719059317843835"/>
        </c:manualLayout>
      </c:layout>
      <c:overlay val="0"/>
      <c:txPr>
        <a:bodyPr/>
        <a:lstStyle/>
        <a:p>
          <a:pPr>
            <a:defRPr sz="2000"/>
          </a:pPr>
          <a:endParaRPr lang="es-CL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tif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tif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DAFA86-C2BA-48EB-A3A4-470B6FD6C4D2}" type="doc">
      <dgm:prSet loTypeId="urn:microsoft.com/office/officeart/2005/8/layout/arrow2" loCatId="process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s-CL"/>
        </a:p>
      </dgm:t>
    </dgm:pt>
    <dgm:pt modelId="{12954F4A-FDD1-4007-899E-0A11EC370E37}">
      <dgm:prSet phldrT="[Texto]" custT="1"/>
      <dgm:spPr/>
      <dgm:t>
        <a:bodyPr/>
        <a:lstStyle/>
        <a:p>
          <a:r>
            <a:rPr lang="es-CL" sz="2800" b="1" dirty="0" smtClean="0">
              <a:solidFill>
                <a:srgbClr val="339966"/>
              </a:solidFill>
            </a:rPr>
            <a:t>Servicio Forestal</a:t>
          </a:r>
          <a:endParaRPr lang="es-CL" sz="2800" b="1" dirty="0">
            <a:solidFill>
              <a:srgbClr val="339966"/>
            </a:solidFill>
          </a:endParaRPr>
        </a:p>
      </dgm:t>
    </dgm:pt>
    <dgm:pt modelId="{F7A4B478-50A7-4E96-BDDB-8CED0C8C5B2F}" type="parTrans" cxnId="{E160217D-27BD-4BF7-8873-250682B3630B}">
      <dgm:prSet/>
      <dgm:spPr/>
      <dgm:t>
        <a:bodyPr/>
        <a:lstStyle/>
        <a:p>
          <a:endParaRPr lang="es-CL"/>
        </a:p>
      </dgm:t>
    </dgm:pt>
    <dgm:pt modelId="{BADD0AF7-3CA6-4D5C-98B3-B87181A8A102}" type="sibTrans" cxnId="{E160217D-27BD-4BF7-8873-250682B3630B}">
      <dgm:prSet/>
      <dgm:spPr/>
      <dgm:t>
        <a:bodyPr/>
        <a:lstStyle/>
        <a:p>
          <a:endParaRPr lang="es-CL"/>
        </a:p>
      </dgm:t>
    </dgm:pt>
    <dgm:pt modelId="{C9E50877-9BD0-4312-AB32-A1F74FB58E36}">
      <dgm:prSet phldrT="[Texto]" custT="1"/>
      <dgm:spPr/>
      <dgm:t>
        <a:bodyPr/>
        <a:lstStyle/>
        <a:p>
          <a:r>
            <a:rPr lang="es-CL" sz="2800" b="1" dirty="0" smtClean="0">
              <a:solidFill>
                <a:srgbClr val="339966"/>
              </a:solidFill>
            </a:rPr>
            <a:t>Instituto de Investigación Forestal</a:t>
          </a:r>
          <a:endParaRPr lang="es-CL" sz="2800" b="1" dirty="0">
            <a:solidFill>
              <a:srgbClr val="339966"/>
            </a:solidFill>
          </a:endParaRPr>
        </a:p>
      </dgm:t>
    </dgm:pt>
    <dgm:pt modelId="{B1ED85D5-8CD5-4040-8108-5571A7B6CEC3}" type="parTrans" cxnId="{44B82CB6-9526-493D-B65D-14F4290250EE}">
      <dgm:prSet/>
      <dgm:spPr/>
      <dgm:t>
        <a:bodyPr/>
        <a:lstStyle/>
        <a:p>
          <a:endParaRPr lang="es-CL"/>
        </a:p>
      </dgm:t>
    </dgm:pt>
    <dgm:pt modelId="{FA6D867C-C48F-4ADD-876C-D8F8CF90490C}" type="sibTrans" cxnId="{44B82CB6-9526-493D-B65D-14F4290250EE}">
      <dgm:prSet/>
      <dgm:spPr/>
      <dgm:t>
        <a:bodyPr/>
        <a:lstStyle/>
        <a:p>
          <a:endParaRPr lang="es-CL"/>
        </a:p>
      </dgm:t>
    </dgm:pt>
    <dgm:pt modelId="{6F97AA95-5349-4859-929B-018702CB5312}">
      <dgm:prSet phldrT="[Texto]" custT="1"/>
      <dgm:spPr/>
      <dgm:t>
        <a:bodyPr/>
        <a:lstStyle/>
        <a:p>
          <a:r>
            <a:rPr lang="es-CL" sz="2800" b="1" dirty="0" smtClean="0">
              <a:solidFill>
                <a:srgbClr val="339966"/>
              </a:solidFill>
            </a:rPr>
            <a:t>Institucionalidad forestal pública acorde a la importancia del sector</a:t>
          </a:r>
          <a:endParaRPr lang="es-CL" sz="2800" b="1" dirty="0">
            <a:solidFill>
              <a:srgbClr val="339966"/>
            </a:solidFill>
          </a:endParaRPr>
        </a:p>
      </dgm:t>
    </dgm:pt>
    <dgm:pt modelId="{64D1D165-DB45-44C8-A262-259D22EFC7F5}" type="parTrans" cxnId="{3633890E-B091-4056-B62F-F865EECEE36A}">
      <dgm:prSet/>
      <dgm:spPr/>
      <dgm:t>
        <a:bodyPr/>
        <a:lstStyle/>
        <a:p>
          <a:endParaRPr lang="es-CL"/>
        </a:p>
      </dgm:t>
    </dgm:pt>
    <dgm:pt modelId="{4D6DB716-8C46-4BC4-A588-9A513D5C1436}" type="sibTrans" cxnId="{3633890E-B091-4056-B62F-F865EECEE36A}">
      <dgm:prSet/>
      <dgm:spPr/>
      <dgm:t>
        <a:bodyPr/>
        <a:lstStyle/>
        <a:p>
          <a:endParaRPr lang="es-CL"/>
        </a:p>
      </dgm:t>
    </dgm:pt>
    <dgm:pt modelId="{A38EE914-FC08-4F7C-AE50-B474A4C4AA6F}">
      <dgm:prSet phldrT="[Texto]" custT="1"/>
      <dgm:spPr/>
      <dgm:t>
        <a:bodyPr/>
        <a:lstStyle/>
        <a:p>
          <a:r>
            <a:rPr lang="es-CL" sz="2800" b="1" dirty="0" smtClean="0">
              <a:solidFill>
                <a:srgbClr val="339966"/>
              </a:solidFill>
            </a:rPr>
            <a:t>Consejo de Política Forestal</a:t>
          </a:r>
          <a:endParaRPr lang="es-CL" sz="2800" b="1" dirty="0">
            <a:solidFill>
              <a:srgbClr val="339966"/>
            </a:solidFill>
          </a:endParaRPr>
        </a:p>
      </dgm:t>
    </dgm:pt>
    <dgm:pt modelId="{9ED4108D-23AF-42CC-856D-EB682B5F6992}" type="parTrans" cxnId="{65E26EAE-CA68-467C-B000-9EED629F4D94}">
      <dgm:prSet/>
      <dgm:spPr/>
      <dgm:t>
        <a:bodyPr/>
        <a:lstStyle/>
        <a:p>
          <a:endParaRPr lang="es-CL"/>
        </a:p>
      </dgm:t>
    </dgm:pt>
    <dgm:pt modelId="{0678EE72-D60A-420F-B51F-F23B616BB2B2}" type="sibTrans" cxnId="{65E26EAE-CA68-467C-B000-9EED629F4D94}">
      <dgm:prSet/>
      <dgm:spPr/>
      <dgm:t>
        <a:bodyPr/>
        <a:lstStyle/>
        <a:p>
          <a:endParaRPr lang="es-CL"/>
        </a:p>
      </dgm:t>
    </dgm:pt>
    <dgm:pt modelId="{244A687C-72A9-4314-B321-F88D2AB5681D}" type="pres">
      <dgm:prSet presAssocID="{B4DAFA86-C2BA-48EB-A3A4-470B6FD6C4D2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8121A620-7084-468C-AF1F-CE587FE1EEBB}" type="pres">
      <dgm:prSet presAssocID="{B4DAFA86-C2BA-48EB-A3A4-470B6FD6C4D2}" presName="arrow" presStyleLbl="bgShp" presStyleIdx="0" presStyleCnt="1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B0E06ADB-708E-4482-A1B7-68B0D3B84B19}" type="pres">
      <dgm:prSet presAssocID="{B4DAFA86-C2BA-48EB-A3A4-470B6FD6C4D2}" presName="arrowDiagram4" presStyleCnt="0"/>
      <dgm:spPr/>
    </dgm:pt>
    <dgm:pt modelId="{873F0E93-B01A-4CBF-A398-5230B56D0CD5}" type="pres">
      <dgm:prSet presAssocID="{12954F4A-FDD1-4007-899E-0A11EC370E37}" presName="bullet4a" presStyleLbl="node1" presStyleIdx="0" presStyleCnt="4"/>
      <dgm:spPr/>
    </dgm:pt>
    <dgm:pt modelId="{E89F444A-A0AC-4A00-B2E6-7B1FA6ECD132}" type="pres">
      <dgm:prSet presAssocID="{12954F4A-FDD1-4007-899E-0A11EC370E37}" presName="textBox4a" presStyleLbl="revTx" presStyleIdx="0" presStyleCnt="4" custScaleX="97089" custScaleY="110084" custLinFactY="-2038" custLinFactNeighborX="-50922" custLinFactNeighborY="-10000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BE0FF4B-BA4F-43D8-9B7F-79D53C8CE320}" type="pres">
      <dgm:prSet presAssocID="{A38EE914-FC08-4F7C-AE50-B474A4C4AA6F}" presName="bullet4b" presStyleLbl="node1" presStyleIdx="1" presStyleCnt="4"/>
      <dgm:spPr/>
    </dgm:pt>
    <dgm:pt modelId="{04A9AC79-69C8-4F58-A00D-09AE6ED56E17}" type="pres">
      <dgm:prSet presAssocID="{A38EE914-FC08-4F7C-AE50-B474A4C4AA6F}" presName="textBox4b" presStyleLbl="revTx" presStyleIdx="1" presStyleCnt="4" custScaleY="68239" custLinFactNeighborX="-35743" custLinFactNeighborY="1140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64F6C74-2E17-4C7B-83D1-BB81E2249BA2}" type="pres">
      <dgm:prSet presAssocID="{C9E50877-9BD0-4312-AB32-A1F74FB58E36}" presName="bullet4c" presStyleLbl="node1" presStyleIdx="2" presStyleCnt="4"/>
      <dgm:spPr/>
    </dgm:pt>
    <dgm:pt modelId="{7B6AD474-5671-481A-93A1-28FFCDCDF9C2}" type="pres">
      <dgm:prSet presAssocID="{C9E50877-9BD0-4312-AB32-A1F74FB58E36}" presName="textBox4c" presStyleLbl="revTx" presStyleIdx="2" presStyleCnt="4" custScaleX="141150" custScaleY="52610" custLinFactNeighborX="-19747" custLinFactNeighborY="-268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4240294-6A96-41BD-8657-8B1BD7B01774}" type="pres">
      <dgm:prSet presAssocID="{6F97AA95-5349-4859-929B-018702CB5312}" presName="bullet4d" presStyleLbl="node1" presStyleIdx="3" presStyleCnt="4"/>
      <dgm:spPr/>
      <dgm:t>
        <a:bodyPr/>
        <a:lstStyle/>
        <a:p>
          <a:endParaRPr lang="es-CL"/>
        </a:p>
      </dgm:t>
    </dgm:pt>
    <dgm:pt modelId="{74F0C0DD-5966-44A1-B4C2-1642448DC3EA}" type="pres">
      <dgm:prSet presAssocID="{6F97AA95-5349-4859-929B-018702CB5312}" presName="textBox4d" presStyleLbl="revTx" presStyleIdx="3" presStyleCnt="4" custScaleX="159823" custScaleY="53877" custLinFactNeighborX="28567" custLinFactNeighborY="528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6F437729-C8DB-468B-A3B5-432BCE31266E}" type="presOf" srcId="{C9E50877-9BD0-4312-AB32-A1F74FB58E36}" destId="{7B6AD474-5671-481A-93A1-28FFCDCDF9C2}" srcOrd="0" destOrd="0" presId="urn:microsoft.com/office/officeart/2005/8/layout/arrow2"/>
    <dgm:cxn modelId="{31654CE7-AA58-41E1-8756-274568AB9737}" type="presOf" srcId="{A38EE914-FC08-4F7C-AE50-B474A4C4AA6F}" destId="{04A9AC79-69C8-4F58-A00D-09AE6ED56E17}" srcOrd="0" destOrd="0" presId="urn:microsoft.com/office/officeart/2005/8/layout/arrow2"/>
    <dgm:cxn modelId="{D1F51AEA-4026-420E-9D09-A679E4D4B74C}" type="presOf" srcId="{6F97AA95-5349-4859-929B-018702CB5312}" destId="{74F0C0DD-5966-44A1-B4C2-1642448DC3EA}" srcOrd="0" destOrd="0" presId="urn:microsoft.com/office/officeart/2005/8/layout/arrow2"/>
    <dgm:cxn modelId="{65E26EAE-CA68-467C-B000-9EED629F4D94}" srcId="{B4DAFA86-C2BA-48EB-A3A4-470B6FD6C4D2}" destId="{A38EE914-FC08-4F7C-AE50-B474A4C4AA6F}" srcOrd="1" destOrd="0" parTransId="{9ED4108D-23AF-42CC-856D-EB682B5F6992}" sibTransId="{0678EE72-D60A-420F-B51F-F23B616BB2B2}"/>
    <dgm:cxn modelId="{E160217D-27BD-4BF7-8873-250682B3630B}" srcId="{B4DAFA86-C2BA-48EB-A3A4-470B6FD6C4D2}" destId="{12954F4A-FDD1-4007-899E-0A11EC370E37}" srcOrd="0" destOrd="0" parTransId="{F7A4B478-50A7-4E96-BDDB-8CED0C8C5B2F}" sibTransId="{BADD0AF7-3CA6-4D5C-98B3-B87181A8A102}"/>
    <dgm:cxn modelId="{3633890E-B091-4056-B62F-F865EECEE36A}" srcId="{B4DAFA86-C2BA-48EB-A3A4-470B6FD6C4D2}" destId="{6F97AA95-5349-4859-929B-018702CB5312}" srcOrd="3" destOrd="0" parTransId="{64D1D165-DB45-44C8-A262-259D22EFC7F5}" sibTransId="{4D6DB716-8C46-4BC4-A588-9A513D5C1436}"/>
    <dgm:cxn modelId="{44B82CB6-9526-493D-B65D-14F4290250EE}" srcId="{B4DAFA86-C2BA-48EB-A3A4-470B6FD6C4D2}" destId="{C9E50877-9BD0-4312-AB32-A1F74FB58E36}" srcOrd="2" destOrd="0" parTransId="{B1ED85D5-8CD5-4040-8108-5571A7B6CEC3}" sibTransId="{FA6D867C-C48F-4ADD-876C-D8F8CF90490C}"/>
    <dgm:cxn modelId="{A323D094-B69E-4309-BB7E-F513845645B2}" type="presOf" srcId="{12954F4A-FDD1-4007-899E-0A11EC370E37}" destId="{E89F444A-A0AC-4A00-B2E6-7B1FA6ECD132}" srcOrd="0" destOrd="0" presId="urn:microsoft.com/office/officeart/2005/8/layout/arrow2"/>
    <dgm:cxn modelId="{6A576259-6472-4467-8D64-E355B88D9FDF}" type="presOf" srcId="{B4DAFA86-C2BA-48EB-A3A4-470B6FD6C4D2}" destId="{244A687C-72A9-4314-B321-F88D2AB5681D}" srcOrd="0" destOrd="0" presId="urn:microsoft.com/office/officeart/2005/8/layout/arrow2"/>
    <dgm:cxn modelId="{310FE9C4-338D-4886-8AF6-BFB4E7ED4CBC}" type="presParOf" srcId="{244A687C-72A9-4314-B321-F88D2AB5681D}" destId="{8121A620-7084-468C-AF1F-CE587FE1EEBB}" srcOrd="0" destOrd="0" presId="urn:microsoft.com/office/officeart/2005/8/layout/arrow2"/>
    <dgm:cxn modelId="{ABEC51A7-E606-4A10-B293-F22DA803F57E}" type="presParOf" srcId="{244A687C-72A9-4314-B321-F88D2AB5681D}" destId="{B0E06ADB-708E-4482-A1B7-68B0D3B84B19}" srcOrd="1" destOrd="0" presId="urn:microsoft.com/office/officeart/2005/8/layout/arrow2"/>
    <dgm:cxn modelId="{3799DFDF-C0D7-4BEB-BC40-33AD7A26AE84}" type="presParOf" srcId="{B0E06ADB-708E-4482-A1B7-68B0D3B84B19}" destId="{873F0E93-B01A-4CBF-A398-5230B56D0CD5}" srcOrd="0" destOrd="0" presId="urn:microsoft.com/office/officeart/2005/8/layout/arrow2"/>
    <dgm:cxn modelId="{E872CFFF-E993-4E2B-86FC-51EE29CC1721}" type="presParOf" srcId="{B0E06ADB-708E-4482-A1B7-68B0D3B84B19}" destId="{E89F444A-A0AC-4A00-B2E6-7B1FA6ECD132}" srcOrd="1" destOrd="0" presId="urn:microsoft.com/office/officeart/2005/8/layout/arrow2"/>
    <dgm:cxn modelId="{A4520A63-6018-4959-B3D0-ECB76FA00F90}" type="presParOf" srcId="{B0E06ADB-708E-4482-A1B7-68B0D3B84B19}" destId="{BBE0FF4B-BA4F-43D8-9B7F-79D53C8CE320}" srcOrd="2" destOrd="0" presId="urn:microsoft.com/office/officeart/2005/8/layout/arrow2"/>
    <dgm:cxn modelId="{9D2D4F4E-065B-4630-8DCD-EE84FB11BC07}" type="presParOf" srcId="{B0E06ADB-708E-4482-A1B7-68B0D3B84B19}" destId="{04A9AC79-69C8-4F58-A00D-09AE6ED56E17}" srcOrd="3" destOrd="0" presId="urn:microsoft.com/office/officeart/2005/8/layout/arrow2"/>
    <dgm:cxn modelId="{F3710D8E-3E7B-4EF7-960B-0F4B36A41FB5}" type="presParOf" srcId="{B0E06ADB-708E-4482-A1B7-68B0D3B84B19}" destId="{864F6C74-2E17-4C7B-83D1-BB81E2249BA2}" srcOrd="4" destOrd="0" presId="urn:microsoft.com/office/officeart/2005/8/layout/arrow2"/>
    <dgm:cxn modelId="{B099CB0B-B1C9-4969-BD6A-0BE286AF01A0}" type="presParOf" srcId="{B0E06ADB-708E-4482-A1B7-68B0D3B84B19}" destId="{7B6AD474-5671-481A-93A1-28FFCDCDF9C2}" srcOrd="5" destOrd="0" presId="urn:microsoft.com/office/officeart/2005/8/layout/arrow2"/>
    <dgm:cxn modelId="{B5939835-CE29-47FF-90CF-E12029B4F404}" type="presParOf" srcId="{B0E06ADB-708E-4482-A1B7-68B0D3B84B19}" destId="{64240294-6A96-41BD-8657-8B1BD7B01774}" srcOrd="6" destOrd="0" presId="urn:microsoft.com/office/officeart/2005/8/layout/arrow2"/>
    <dgm:cxn modelId="{45DE9D3D-1779-4E9E-BB1F-B9E55417FEAE}" type="presParOf" srcId="{B0E06ADB-708E-4482-A1B7-68B0D3B84B19}" destId="{74F0C0DD-5966-44A1-B4C2-1642448DC3EA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10804-0FA7-4450-B774-BCF858D270CA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CL"/>
        </a:p>
      </dgm:t>
    </dgm:pt>
    <dgm:pt modelId="{0BCC54C8-7D81-4579-8972-E90A3CCC323E}">
      <dgm:prSet phldrT="[Texto]" custT="1"/>
      <dgm:spPr>
        <a:noFill/>
        <a:ln>
          <a:solidFill>
            <a:srgbClr val="B2DE82"/>
          </a:solidFill>
        </a:ln>
      </dgm:spPr>
      <dgm:t>
        <a:bodyPr/>
        <a:lstStyle/>
        <a:p>
          <a:r>
            <a:rPr lang="es-CL" sz="2400" dirty="0" smtClean="0"/>
            <a:t>Participación de todos los actores y agentes sectoriales en el desarrollo forestal de Chile</a:t>
          </a:r>
          <a:endParaRPr lang="es-CL" sz="2400" dirty="0"/>
        </a:p>
      </dgm:t>
    </dgm:pt>
    <dgm:pt modelId="{24ECBCC6-4A16-4EF1-ADD0-2A0A52DAB282}" type="parTrans" cxnId="{7020B81C-F2F6-4BFD-80DB-9E17CF43D738}">
      <dgm:prSet/>
      <dgm:spPr/>
      <dgm:t>
        <a:bodyPr/>
        <a:lstStyle/>
        <a:p>
          <a:endParaRPr lang="es-CL"/>
        </a:p>
      </dgm:t>
    </dgm:pt>
    <dgm:pt modelId="{3985755C-28D1-4B0E-98A4-06BA15582374}" type="sibTrans" cxnId="{7020B81C-F2F6-4BFD-80DB-9E17CF43D738}">
      <dgm:prSet/>
      <dgm:spPr/>
      <dgm:t>
        <a:bodyPr/>
        <a:lstStyle/>
        <a:p>
          <a:endParaRPr lang="es-CL"/>
        </a:p>
      </dgm:t>
    </dgm:pt>
    <dgm:pt modelId="{D44A00BD-A5E7-4A98-9B3D-93329DE35B96}">
      <dgm:prSet phldrT="[Texto]" custT="1"/>
      <dgm:spPr>
        <a:noFill/>
        <a:ln>
          <a:solidFill>
            <a:srgbClr val="B2DE82"/>
          </a:solidFill>
        </a:ln>
      </dgm:spPr>
      <dgm:t>
        <a:bodyPr/>
        <a:lstStyle/>
        <a:p>
          <a:r>
            <a:rPr lang="es-CL" sz="2400" dirty="0" smtClean="0"/>
            <a:t>Reconocimiento de todos puestos de trabajo vinculados al recurso, la producción y la actividad forestal, sin observar mayores diferencias en las remuneraciones para similares categorías y funciones laborales.</a:t>
          </a:r>
          <a:endParaRPr lang="es-CL" sz="2400" dirty="0"/>
        </a:p>
      </dgm:t>
    </dgm:pt>
    <dgm:pt modelId="{132F1E6C-03FB-46BC-9396-D1A4EBBC943B}" type="parTrans" cxnId="{7F341153-E901-4E03-96FF-8B0B6E69DDD2}">
      <dgm:prSet/>
      <dgm:spPr/>
      <dgm:t>
        <a:bodyPr/>
        <a:lstStyle/>
        <a:p>
          <a:endParaRPr lang="es-CL"/>
        </a:p>
      </dgm:t>
    </dgm:pt>
    <dgm:pt modelId="{EDC1FCD0-E155-4664-8BF1-D9C592187F89}" type="sibTrans" cxnId="{7F341153-E901-4E03-96FF-8B0B6E69DDD2}">
      <dgm:prSet/>
      <dgm:spPr/>
      <dgm:t>
        <a:bodyPr/>
        <a:lstStyle/>
        <a:p>
          <a:endParaRPr lang="es-CL"/>
        </a:p>
      </dgm:t>
    </dgm:pt>
    <dgm:pt modelId="{A1988DE2-1A2D-41DE-8533-FB01B05888A5}">
      <dgm:prSet phldrT="[Texto]" custT="1"/>
      <dgm:spPr>
        <a:noFill/>
        <a:ln>
          <a:solidFill>
            <a:srgbClr val="B2DE82"/>
          </a:solidFill>
        </a:ln>
      </dgm:spPr>
      <dgm:t>
        <a:bodyPr/>
        <a:lstStyle/>
        <a:p>
          <a:r>
            <a:rPr lang="es-CL" sz="2400" dirty="0" smtClean="0"/>
            <a:t>Reconocimiento unánime del sector forestal como proveedor de trabajo decente y validación del estamento laboral como uno de los actores principales de la producción y desarrollo forestal.</a:t>
          </a:r>
          <a:endParaRPr lang="es-CL" sz="2400" dirty="0"/>
        </a:p>
      </dgm:t>
    </dgm:pt>
    <dgm:pt modelId="{00B8A05D-5860-4D98-933C-439AA3674C14}" type="parTrans" cxnId="{73ACCEF7-81BB-46DA-98D7-402B70E65E2E}">
      <dgm:prSet/>
      <dgm:spPr/>
      <dgm:t>
        <a:bodyPr/>
        <a:lstStyle/>
        <a:p>
          <a:endParaRPr lang="es-CL"/>
        </a:p>
      </dgm:t>
    </dgm:pt>
    <dgm:pt modelId="{BF6A5A83-9D41-46E7-BDF4-44442A318B41}" type="sibTrans" cxnId="{73ACCEF7-81BB-46DA-98D7-402B70E65E2E}">
      <dgm:prSet/>
      <dgm:spPr/>
      <dgm:t>
        <a:bodyPr/>
        <a:lstStyle/>
        <a:p>
          <a:endParaRPr lang="es-CL"/>
        </a:p>
      </dgm:t>
    </dgm:pt>
    <dgm:pt modelId="{2C6528DB-5F6A-4E0A-91DD-F2EA558AA0C1}">
      <dgm:prSet phldrT="[Texto]" custT="1"/>
      <dgm:spPr>
        <a:noFill/>
        <a:ln>
          <a:solidFill>
            <a:srgbClr val="B2DE82"/>
          </a:solidFill>
        </a:ln>
      </dgm:spPr>
      <dgm:t>
        <a:bodyPr/>
        <a:lstStyle/>
        <a:p>
          <a:r>
            <a:rPr lang="es-CL" sz="2400" dirty="0" smtClean="0"/>
            <a:t>Trabajadores forestales con condiciones dignas, con nivel de sindicalización similar al promedio de los países de la OCDE y con trabajadores protegidos por organizaciones laborales representativas.</a:t>
          </a:r>
          <a:endParaRPr lang="es-CL" sz="2400" dirty="0"/>
        </a:p>
      </dgm:t>
    </dgm:pt>
    <dgm:pt modelId="{AD215917-1476-4298-B96C-8465910E36DE}" type="parTrans" cxnId="{63AFFB23-13D9-4EE1-844B-30AEB0FB9A77}">
      <dgm:prSet/>
      <dgm:spPr/>
      <dgm:t>
        <a:bodyPr/>
        <a:lstStyle/>
        <a:p>
          <a:endParaRPr lang="es-CL"/>
        </a:p>
      </dgm:t>
    </dgm:pt>
    <dgm:pt modelId="{A1DD10B8-9B23-42A8-A59E-67B637BE7C04}" type="sibTrans" cxnId="{63AFFB23-13D9-4EE1-844B-30AEB0FB9A77}">
      <dgm:prSet/>
      <dgm:spPr/>
      <dgm:t>
        <a:bodyPr/>
        <a:lstStyle/>
        <a:p>
          <a:endParaRPr lang="es-CL"/>
        </a:p>
      </dgm:t>
    </dgm:pt>
    <dgm:pt modelId="{16B51624-617E-4B81-A644-5E2838FC69D5}">
      <dgm:prSet phldrT="[Texto]" custT="1"/>
      <dgm:spPr>
        <a:noFill/>
        <a:ln>
          <a:solidFill>
            <a:srgbClr val="B2DE82"/>
          </a:solidFill>
        </a:ln>
      </dgm:spPr>
      <dgm:t>
        <a:bodyPr/>
        <a:lstStyle/>
        <a:p>
          <a:endParaRPr lang="es-CL" sz="2800" b="1" dirty="0" smtClean="0"/>
        </a:p>
        <a:p>
          <a:r>
            <a:rPr lang="es-CL" sz="2400" dirty="0" smtClean="0"/>
            <a:t>Disminuir las brechas tecnológicas entre los subsectores productivos de los pequeños y medianos productores y la gran empresa forestal e industrial, gracias a instancias de cooperación.</a:t>
          </a:r>
        </a:p>
        <a:p>
          <a:endParaRPr lang="es-CL" sz="2800" dirty="0"/>
        </a:p>
      </dgm:t>
    </dgm:pt>
    <dgm:pt modelId="{65578F21-1536-4AB8-9073-00017679084B}" type="parTrans" cxnId="{26D6DE72-9CA1-41AA-82BD-B2404962970B}">
      <dgm:prSet/>
      <dgm:spPr/>
      <dgm:t>
        <a:bodyPr/>
        <a:lstStyle/>
        <a:p>
          <a:endParaRPr lang="es-CL"/>
        </a:p>
      </dgm:t>
    </dgm:pt>
    <dgm:pt modelId="{A79E1530-A08B-464F-BBAF-9E2CD52D3588}" type="sibTrans" cxnId="{26D6DE72-9CA1-41AA-82BD-B2404962970B}">
      <dgm:prSet/>
      <dgm:spPr/>
      <dgm:t>
        <a:bodyPr/>
        <a:lstStyle/>
        <a:p>
          <a:endParaRPr lang="es-CL"/>
        </a:p>
      </dgm:t>
    </dgm:pt>
    <dgm:pt modelId="{8C265A56-0A95-4EFA-805A-4B12F92622F3}" type="pres">
      <dgm:prSet presAssocID="{A0B10804-0FA7-4450-B774-BCF858D270C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s-CL"/>
        </a:p>
      </dgm:t>
    </dgm:pt>
    <dgm:pt modelId="{BC9ECC41-D97F-499E-8DB4-6F7672A07D8D}" type="pres">
      <dgm:prSet presAssocID="{A0B10804-0FA7-4450-B774-BCF858D270CA}" presName="Name1" presStyleCnt="0"/>
      <dgm:spPr/>
      <dgm:t>
        <a:bodyPr/>
        <a:lstStyle/>
        <a:p>
          <a:endParaRPr lang="es-CL"/>
        </a:p>
      </dgm:t>
    </dgm:pt>
    <dgm:pt modelId="{19F1B01D-5E93-4674-A9B7-44D8FDA2FEEA}" type="pres">
      <dgm:prSet presAssocID="{A0B10804-0FA7-4450-B774-BCF858D270CA}" presName="cycle" presStyleCnt="0"/>
      <dgm:spPr/>
      <dgm:t>
        <a:bodyPr/>
        <a:lstStyle/>
        <a:p>
          <a:endParaRPr lang="es-CL"/>
        </a:p>
      </dgm:t>
    </dgm:pt>
    <dgm:pt modelId="{7365AB2F-7288-4572-BC9A-05BA68576749}" type="pres">
      <dgm:prSet presAssocID="{A0B10804-0FA7-4450-B774-BCF858D270CA}" presName="srcNode" presStyleLbl="node1" presStyleIdx="0" presStyleCnt="5"/>
      <dgm:spPr/>
      <dgm:t>
        <a:bodyPr/>
        <a:lstStyle/>
        <a:p>
          <a:endParaRPr lang="es-CL"/>
        </a:p>
      </dgm:t>
    </dgm:pt>
    <dgm:pt modelId="{78A620DB-2E19-42A2-80F0-B2A2981A1B07}" type="pres">
      <dgm:prSet presAssocID="{A0B10804-0FA7-4450-B774-BCF858D270CA}" presName="conn" presStyleLbl="parChTrans1D2" presStyleIdx="0" presStyleCnt="1"/>
      <dgm:spPr/>
      <dgm:t>
        <a:bodyPr/>
        <a:lstStyle/>
        <a:p>
          <a:endParaRPr lang="es-CL"/>
        </a:p>
      </dgm:t>
    </dgm:pt>
    <dgm:pt modelId="{41212952-7A9E-45A7-AC98-A5940704E5E2}" type="pres">
      <dgm:prSet presAssocID="{A0B10804-0FA7-4450-B774-BCF858D270CA}" presName="extraNode" presStyleLbl="node1" presStyleIdx="0" presStyleCnt="5"/>
      <dgm:spPr/>
      <dgm:t>
        <a:bodyPr/>
        <a:lstStyle/>
        <a:p>
          <a:endParaRPr lang="es-CL"/>
        </a:p>
      </dgm:t>
    </dgm:pt>
    <dgm:pt modelId="{1022736A-DAFF-4B90-BF6A-C33384B436AF}" type="pres">
      <dgm:prSet presAssocID="{A0B10804-0FA7-4450-B774-BCF858D270CA}" presName="dstNode" presStyleLbl="node1" presStyleIdx="0" presStyleCnt="5"/>
      <dgm:spPr/>
      <dgm:t>
        <a:bodyPr/>
        <a:lstStyle/>
        <a:p>
          <a:endParaRPr lang="es-CL"/>
        </a:p>
      </dgm:t>
    </dgm:pt>
    <dgm:pt modelId="{AB15F276-E9B7-4349-90ED-E720E4B00B57}" type="pres">
      <dgm:prSet presAssocID="{0BCC54C8-7D81-4579-8972-E90A3CCC323E}" presName="text_1" presStyleLbl="node1" presStyleIdx="0" presStyleCnt="5" custScaleX="99591" custScaleY="83987" custLinFactNeighborX="2549" custLinFactNeighborY="-26227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32DC8FB-DDDF-4506-A4D1-5EB6119B9EEB}" type="pres">
      <dgm:prSet presAssocID="{0BCC54C8-7D81-4579-8972-E90A3CCC323E}" presName="accent_1" presStyleCnt="0"/>
      <dgm:spPr/>
      <dgm:t>
        <a:bodyPr/>
        <a:lstStyle/>
        <a:p>
          <a:endParaRPr lang="es-CL"/>
        </a:p>
      </dgm:t>
    </dgm:pt>
    <dgm:pt modelId="{DEE09E73-7F94-4CC8-A55D-BC46F65431A1}" type="pres">
      <dgm:prSet presAssocID="{0BCC54C8-7D81-4579-8972-E90A3CCC323E}" presName="accentRepeatNode" presStyleLbl="solidFgAcc1" presStyleIdx="0" presStyleCnt="5" custLinFactNeighborX="-9795" custLinFactNeighborY="-1316"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7134E418-BC00-432F-8BE3-CA8068EB8028}" type="pres">
      <dgm:prSet presAssocID="{D44A00BD-A5E7-4A98-9B3D-93329DE35B96}" presName="text_2" presStyleLbl="node1" presStyleIdx="1" presStyleCnt="5" custScaleX="105294" custScaleY="159136" custLinFactNeighborX="-133" custLinFactNeighborY="-2550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5B027B64-4C65-4AA8-9537-CAF6DD05887F}" type="pres">
      <dgm:prSet presAssocID="{D44A00BD-A5E7-4A98-9B3D-93329DE35B96}" presName="accent_2" presStyleCnt="0"/>
      <dgm:spPr/>
      <dgm:t>
        <a:bodyPr/>
        <a:lstStyle/>
        <a:p>
          <a:endParaRPr lang="es-CL"/>
        </a:p>
      </dgm:t>
    </dgm:pt>
    <dgm:pt modelId="{71017C55-28A7-43B4-B6F7-4A2D5CE9A912}" type="pres">
      <dgm:prSet presAssocID="{D44A00BD-A5E7-4A98-9B3D-93329DE35B96}" presName="accentRepeatNode" presStyleLbl="solidFgAcc1" presStyleIdx="1" presStyleCnt="5" custLinFactNeighborX="-17114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2071B329-FD5B-4C06-8509-FC43D332A0A8}" type="pres">
      <dgm:prSet presAssocID="{A1988DE2-1A2D-41DE-8533-FB01B05888A5}" presName="text_3" presStyleLbl="node1" presStyleIdx="2" presStyleCnt="5" custScaleX="102327" custScaleY="149675" custLinFactNeighborX="3931" custLinFactNeighborY="-246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087FCFA7-E8D7-4416-95AC-0D5606105590}" type="pres">
      <dgm:prSet presAssocID="{A1988DE2-1A2D-41DE-8533-FB01B05888A5}" presName="accent_3" presStyleCnt="0"/>
      <dgm:spPr/>
      <dgm:t>
        <a:bodyPr/>
        <a:lstStyle/>
        <a:p>
          <a:endParaRPr lang="es-CL"/>
        </a:p>
      </dgm:t>
    </dgm:pt>
    <dgm:pt modelId="{00EC4542-5845-4FF6-8799-80E36D57F472}" type="pres">
      <dgm:prSet presAssocID="{A1988DE2-1A2D-41DE-8533-FB01B05888A5}" presName="accentRepeatNode" presStyleLbl="solidFgAcc1" presStyleIdx="2" presStyleCnt="5" custLinFactNeighborX="-6093" custLinFactNeighborY="-6582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B6A525BD-42F1-4197-8003-27E8A1E21D4A}" type="pres">
      <dgm:prSet presAssocID="{2C6528DB-5F6A-4E0A-91DD-F2EA558AA0C1}" presName="text_4" presStyleLbl="node1" presStyleIdx="3" presStyleCnt="5" custScaleY="137823" custLinFactNeighborX="2776" custLinFactNeighborY="10694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40F28986-1CD4-4F57-A48F-9854F6C34456}" type="pres">
      <dgm:prSet presAssocID="{2C6528DB-5F6A-4E0A-91DD-F2EA558AA0C1}" presName="accent_4" presStyleCnt="0"/>
      <dgm:spPr/>
      <dgm:t>
        <a:bodyPr/>
        <a:lstStyle/>
        <a:p>
          <a:endParaRPr lang="es-CL"/>
        </a:p>
      </dgm:t>
    </dgm:pt>
    <dgm:pt modelId="{32853B3C-4F76-465B-A931-4E9FAD0EAFC2}" type="pres">
      <dgm:prSet presAssocID="{2C6528DB-5F6A-4E0A-91DD-F2EA558AA0C1}" presName="accentRepeatNode" presStyleLbl="solidFgAcc1" presStyleIdx="3" presStyleCnt="5" custLinFactNeighborX="-5266" custLinFactNeighborY="1316"/>
      <dgm:spPr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  <dgm:pt modelId="{11BAC165-FF74-4616-AA0F-3888C9F2042A}" type="pres">
      <dgm:prSet presAssocID="{16B51624-617E-4B81-A644-5E2838FC69D5}" presName="text_5" presStyleLbl="node1" presStyleIdx="4" presStyleCnt="5" custScaleY="134113" custLinFactNeighborX="2345" custLinFactNeighborY="1402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1E1EACFF-FEDA-4D34-9393-08A66CE1B98F}" type="pres">
      <dgm:prSet presAssocID="{16B51624-617E-4B81-A644-5E2838FC69D5}" presName="accent_5" presStyleCnt="0"/>
      <dgm:spPr/>
    </dgm:pt>
    <dgm:pt modelId="{C8C96D4C-0669-440D-801B-BF8377E0F073}" type="pres">
      <dgm:prSet presAssocID="{16B51624-617E-4B81-A644-5E2838FC69D5}" presName="accentRepeatNode" presStyleLbl="solidFgAcc1" presStyleIdx="4" presStyleCnt="5" custLinFactNeighborX="-9795" custLinFactNeighborY="1316"/>
      <dgm:spPr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CL"/>
        </a:p>
      </dgm:t>
    </dgm:pt>
  </dgm:ptLst>
  <dgm:cxnLst>
    <dgm:cxn modelId="{9095DC46-4308-4C25-9D49-909AADF2660D}" type="presOf" srcId="{A0B10804-0FA7-4450-B774-BCF858D270CA}" destId="{8C265A56-0A95-4EFA-805A-4B12F92622F3}" srcOrd="0" destOrd="0" presId="urn:microsoft.com/office/officeart/2008/layout/VerticalCurvedList"/>
    <dgm:cxn modelId="{7F62AC81-4550-4F70-AE71-3AE4CBFE9409}" type="presOf" srcId="{16B51624-617E-4B81-A644-5E2838FC69D5}" destId="{11BAC165-FF74-4616-AA0F-3888C9F2042A}" srcOrd="0" destOrd="0" presId="urn:microsoft.com/office/officeart/2008/layout/VerticalCurvedList"/>
    <dgm:cxn modelId="{158E236C-73C8-4A2A-9484-B6ADED3ED90F}" type="presOf" srcId="{3985755C-28D1-4B0E-98A4-06BA15582374}" destId="{78A620DB-2E19-42A2-80F0-B2A2981A1B07}" srcOrd="0" destOrd="0" presId="urn:microsoft.com/office/officeart/2008/layout/VerticalCurvedList"/>
    <dgm:cxn modelId="{7F341153-E901-4E03-96FF-8B0B6E69DDD2}" srcId="{A0B10804-0FA7-4450-B774-BCF858D270CA}" destId="{D44A00BD-A5E7-4A98-9B3D-93329DE35B96}" srcOrd="1" destOrd="0" parTransId="{132F1E6C-03FB-46BC-9396-D1A4EBBC943B}" sibTransId="{EDC1FCD0-E155-4664-8BF1-D9C592187F89}"/>
    <dgm:cxn modelId="{8333E649-B7F5-4DFE-A4F2-465DBF1F30F5}" type="presOf" srcId="{2C6528DB-5F6A-4E0A-91DD-F2EA558AA0C1}" destId="{B6A525BD-42F1-4197-8003-27E8A1E21D4A}" srcOrd="0" destOrd="0" presId="urn:microsoft.com/office/officeart/2008/layout/VerticalCurvedList"/>
    <dgm:cxn modelId="{E4385684-CF68-48DB-A338-E8393213C767}" type="presOf" srcId="{0BCC54C8-7D81-4579-8972-E90A3CCC323E}" destId="{AB15F276-E9B7-4349-90ED-E720E4B00B57}" srcOrd="0" destOrd="0" presId="urn:microsoft.com/office/officeart/2008/layout/VerticalCurvedList"/>
    <dgm:cxn modelId="{7020B81C-F2F6-4BFD-80DB-9E17CF43D738}" srcId="{A0B10804-0FA7-4450-B774-BCF858D270CA}" destId="{0BCC54C8-7D81-4579-8972-E90A3CCC323E}" srcOrd="0" destOrd="0" parTransId="{24ECBCC6-4A16-4EF1-ADD0-2A0A52DAB282}" sibTransId="{3985755C-28D1-4B0E-98A4-06BA15582374}"/>
    <dgm:cxn modelId="{73ACCEF7-81BB-46DA-98D7-402B70E65E2E}" srcId="{A0B10804-0FA7-4450-B774-BCF858D270CA}" destId="{A1988DE2-1A2D-41DE-8533-FB01B05888A5}" srcOrd="2" destOrd="0" parTransId="{00B8A05D-5860-4D98-933C-439AA3674C14}" sibTransId="{BF6A5A83-9D41-46E7-BDF4-44442A318B41}"/>
    <dgm:cxn modelId="{63AFFB23-13D9-4EE1-844B-30AEB0FB9A77}" srcId="{A0B10804-0FA7-4450-B774-BCF858D270CA}" destId="{2C6528DB-5F6A-4E0A-91DD-F2EA558AA0C1}" srcOrd="3" destOrd="0" parTransId="{AD215917-1476-4298-B96C-8465910E36DE}" sibTransId="{A1DD10B8-9B23-42A8-A59E-67B637BE7C04}"/>
    <dgm:cxn modelId="{26D6DE72-9CA1-41AA-82BD-B2404962970B}" srcId="{A0B10804-0FA7-4450-B774-BCF858D270CA}" destId="{16B51624-617E-4B81-A644-5E2838FC69D5}" srcOrd="4" destOrd="0" parTransId="{65578F21-1536-4AB8-9073-00017679084B}" sibTransId="{A79E1530-A08B-464F-BBAF-9E2CD52D3588}"/>
    <dgm:cxn modelId="{ABEC89BF-5714-45BD-A750-A0E6EED56DA5}" type="presOf" srcId="{A1988DE2-1A2D-41DE-8533-FB01B05888A5}" destId="{2071B329-FD5B-4C06-8509-FC43D332A0A8}" srcOrd="0" destOrd="0" presId="urn:microsoft.com/office/officeart/2008/layout/VerticalCurvedList"/>
    <dgm:cxn modelId="{7D4CCB8C-20CD-406A-BF83-7C8F8EB16411}" type="presOf" srcId="{D44A00BD-A5E7-4A98-9B3D-93329DE35B96}" destId="{7134E418-BC00-432F-8BE3-CA8068EB8028}" srcOrd="0" destOrd="0" presId="urn:microsoft.com/office/officeart/2008/layout/VerticalCurvedList"/>
    <dgm:cxn modelId="{6CB1E774-C02F-4692-931E-3102E2988A40}" type="presParOf" srcId="{8C265A56-0A95-4EFA-805A-4B12F92622F3}" destId="{BC9ECC41-D97F-499E-8DB4-6F7672A07D8D}" srcOrd="0" destOrd="0" presId="urn:microsoft.com/office/officeart/2008/layout/VerticalCurvedList"/>
    <dgm:cxn modelId="{CBCAF053-B706-4847-83DD-26A8A988729F}" type="presParOf" srcId="{BC9ECC41-D97F-499E-8DB4-6F7672A07D8D}" destId="{19F1B01D-5E93-4674-A9B7-44D8FDA2FEEA}" srcOrd="0" destOrd="0" presId="urn:microsoft.com/office/officeart/2008/layout/VerticalCurvedList"/>
    <dgm:cxn modelId="{5E1C6228-46B5-4FB7-8278-EEBBD6148241}" type="presParOf" srcId="{19F1B01D-5E93-4674-A9B7-44D8FDA2FEEA}" destId="{7365AB2F-7288-4572-BC9A-05BA68576749}" srcOrd="0" destOrd="0" presId="urn:microsoft.com/office/officeart/2008/layout/VerticalCurvedList"/>
    <dgm:cxn modelId="{633DA1EE-5958-4864-8C78-EC3E4D83282B}" type="presParOf" srcId="{19F1B01D-5E93-4674-A9B7-44D8FDA2FEEA}" destId="{78A620DB-2E19-42A2-80F0-B2A2981A1B07}" srcOrd="1" destOrd="0" presId="urn:microsoft.com/office/officeart/2008/layout/VerticalCurvedList"/>
    <dgm:cxn modelId="{485A83B1-B8D0-4C3F-9927-38715D3115D6}" type="presParOf" srcId="{19F1B01D-5E93-4674-A9B7-44D8FDA2FEEA}" destId="{41212952-7A9E-45A7-AC98-A5940704E5E2}" srcOrd="2" destOrd="0" presId="urn:microsoft.com/office/officeart/2008/layout/VerticalCurvedList"/>
    <dgm:cxn modelId="{C9B12E3F-517E-4793-8760-3E0DDA65CB01}" type="presParOf" srcId="{19F1B01D-5E93-4674-A9B7-44D8FDA2FEEA}" destId="{1022736A-DAFF-4B90-BF6A-C33384B436AF}" srcOrd="3" destOrd="0" presId="urn:microsoft.com/office/officeart/2008/layout/VerticalCurvedList"/>
    <dgm:cxn modelId="{A0BD3DA8-23D2-4FC0-A24A-FB2702E8F181}" type="presParOf" srcId="{BC9ECC41-D97F-499E-8DB4-6F7672A07D8D}" destId="{AB15F276-E9B7-4349-90ED-E720E4B00B57}" srcOrd="1" destOrd="0" presId="urn:microsoft.com/office/officeart/2008/layout/VerticalCurvedList"/>
    <dgm:cxn modelId="{7A9466B9-B4C5-4E3B-AC54-2036CC36BF02}" type="presParOf" srcId="{BC9ECC41-D97F-499E-8DB4-6F7672A07D8D}" destId="{B32DC8FB-DDDF-4506-A4D1-5EB6119B9EEB}" srcOrd="2" destOrd="0" presId="urn:microsoft.com/office/officeart/2008/layout/VerticalCurvedList"/>
    <dgm:cxn modelId="{8C31FC8A-3EFB-4940-8B1B-5E3BC619A954}" type="presParOf" srcId="{B32DC8FB-DDDF-4506-A4D1-5EB6119B9EEB}" destId="{DEE09E73-7F94-4CC8-A55D-BC46F65431A1}" srcOrd="0" destOrd="0" presId="urn:microsoft.com/office/officeart/2008/layout/VerticalCurvedList"/>
    <dgm:cxn modelId="{77507BCD-8642-44F5-BFA3-77182A2C3A11}" type="presParOf" srcId="{BC9ECC41-D97F-499E-8DB4-6F7672A07D8D}" destId="{7134E418-BC00-432F-8BE3-CA8068EB8028}" srcOrd="3" destOrd="0" presId="urn:microsoft.com/office/officeart/2008/layout/VerticalCurvedList"/>
    <dgm:cxn modelId="{C00EDDFC-AB78-49EC-B198-01C0F7B4385C}" type="presParOf" srcId="{BC9ECC41-D97F-499E-8DB4-6F7672A07D8D}" destId="{5B027B64-4C65-4AA8-9537-CAF6DD05887F}" srcOrd="4" destOrd="0" presId="urn:microsoft.com/office/officeart/2008/layout/VerticalCurvedList"/>
    <dgm:cxn modelId="{C3B14A37-420A-42FD-9240-0C8A6328AB36}" type="presParOf" srcId="{5B027B64-4C65-4AA8-9537-CAF6DD05887F}" destId="{71017C55-28A7-43B4-B6F7-4A2D5CE9A912}" srcOrd="0" destOrd="0" presId="urn:microsoft.com/office/officeart/2008/layout/VerticalCurvedList"/>
    <dgm:cxn modelId="{D0FD4266-AB0B-4B97-982E-853500EDCABB}" type="presParOf" srcId="{BC9ECC41-D97F-499E-8DB4-6F7672A07D8D}" destId="{2071B329-FD5B-4C06-8509-FC43D332A0A8}" srcOrd="5" destOrd="0" presId="urn:microsoft.com/office/officeart/2008/layout/VerticalCurvedList"/>
    <dgm:cxn modelId="{3019F02C-44C3-438E-9CE0-02A529ADCB51}" type="presParOf" srcId="{BC9ECC41-D97F-499E-8DB4-6F7672A07D8D}" destId="{087FCFA7-E8D7-4416-95AC-0D5606105590}" srcOrd="6" destOrd="0" presId="urn:microsoft.com/office/officeart/2008/layout/VerticalCurvedList"/>
    <dgm:cxn modelId="{429D78EF-EFD5-428D-900B-4567DF86F367}" type="presParOf" srcId="{087FCFA7-E8D7-4416-95AC-0D5606105590}" destId="{00EC4542-5845-4FF6-8799-80E36D57F472}" srcOrd="0" destOrd="0" presId="urn:microsoft.com/office/officeart/2008/layout/VerticalCurvedList"/>
    <dgm:cxn modelId="{3F70A984-620D-44DD-8CE6-B9B875243988}" type="presParOf" srcId="{BC9ECC41-D97F-499E-8DB4-6F7672A07D8D}" destId="{B6A525BD-42F1-4197-8003-27E8A1E21D4A}" srcOrd="7" destOrd="0" presId="urn:microsoft.com/office/officeart/2008/layout/VerticalCurvedList"/>
    <dgm:cxn modelId="{14CAEEC4-0EB4-487E-B232-EEC31F17AC68}" type="presParOf" srcId="{BC9ECC41-D97F-499E-8DB4-6F7672A07D8D}" destId="{40F28986-1CD4-4F57-A48F-9854F6C34456}" srcOrd="8" destOrd="0" presId="urn:microsoft.com/office/officeart/2008/layout/VerticalCurvedList"/>
    <dgm:cxn modelId="{9BB62FF5-6E5D-494D-9AF2-8F654824ADA3}" type="presParOf" srcId="{40F28986-1CD4-4F57-A48F-9854F6C34456}" destId="{32853B3C-4F76-465B-A931-4E9FAD0EAFC2}" srcOrd="0" destOrd="0" presId="urn:microsoft.com/office/officeart/2008/layout/VerticalCurvedList"/>
    <dgm:cxn modelId="{FB6308D4-A14A-46AA-ACAC-6F2D5E673437}" type="presParOf" srcId="{BC9ECC41-D97F-499E-8DB4-6F7672A07D8D}" destId="{11BAC165-FF74-4616-AA0F-3888C9F2042A}" srcOrd="9" destOrd="0" presId="urn:microsoft.com/office/officeart/2008/layout/VerticalCurvedList"/>
    <dgm:cxn modelId="{DF127F77-3577-4E57-A15D-C9513DDC16BB}" type="presParOf" srcId="{BC9ECC41-D97F-499E-8DB4-6F7672A07D8D}" destId="{1E1EACFF-FEDA-4D34-9393-08A66CE1B98F}" srcOrd="10" destOrd="0" presId="urn:microsoft.com/office/officeart/2008/layout/VerticalCurvedList"/>
    <dgm:cxn modelId="{AD49F5B4-ED66-42AF-9C70-48820613D953}" type="presParOf" srcId="{1E1EACFF-FEDA-4D34-9393-08A66CE1B98F}" destId="{C8C96D4C-0669-440D-801B-BF8377E0F07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21A620-7084-468C-AF1F-CE587FE1EEBB}">
      <dsp:nvSpPr>
        <dsp:cNvPr id="0" name=""/>
        <dsp:cNvSpPr/>
      </dsp:nvSpPr>
      <dsp:spPr>
        <a:xfrm>
          <a:off x="16705" y="-44524"/>
          <a:ext cx="11873129" cy="7420706"/>
        </a:xfrm>
        <a:prstGeom prst="swooshArrow">
          <a:avLst>
            <a:gd name="adj1" fmla="val 25000"/>
            <a:gd name="adj2" fmla="val 25000"/>
          </a:avLst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3F0E93-B01A-4CBF-A398-5230B56D0CD5}">
      <dsp:nvSpPr>
        <dsp:cNvPr id="0" name=""/>
        <dsp:cNvSpPr/>
      </dsp:nvSpPr>
      <dsp:spPr>
        <a:xfrm>
          <a:off x="1186209" y="5473512"/>
          <a:ext cx="273081" cy="27308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F444A-A0AC-4A00-B2E6-7B1FA6ECD132}">
      <dsp:nvSpPr>
        <dsp:cNvPr id="0" name=""/>
        <dsp:cNvSpPr/>
      </dsp:nvSpPr>
      <dsp:spPr>
        <a:xfrm>
          <a:off x="318429" y="3718883"/>
          <a:ext cx="1971202" cy="1944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0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800" b="1" kern="1200" dirty="0" smtClean="0">
              <a:solidFill>
                <a:srgbClr val="339966"/>
              </a:solidFill>
            </a:rPr>
            <a:t>Servicio Forestal</a:t>
          </a:r>
          <a:endParaRPr lang="es-CL" sz="2800" b="1" kern="1200" dirty="0">
            <a:solidFill>
              <a:srgbClr val="339966"/>
            </a:solidFill>
          </a:endParaRPr>
        </a:p>
      </dsp:txBody>
      <dsp:txXfrm>
        <a:off x="318429" y="3718883"/>
        <a:ext cx="1971202" cy="1944224"/>
      </dsp:txXfrm>
    </dsp:sp>
    <dsp:sp modelId="{BBE0FF4B-BA4F-43D8-9B7F-79D53C8CE320}">
      <dsp:nvSpPr>
        <dsp:cNvPr id="0" name=""/>
        <dsp:cNvSpPr/>
      </dsp:nvSpPr>
      <dsp:spPr>
        <a:xfrm>
          <a:off x="3115592" y="3747456"/>
          <a:ext cx="474925" cy="47492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A9AC79-69C8-4F58-A00D-09AE6ED56E17}">
      <dsp:nvSpPr>
        <dsp:cNvPr id="0" name=""/>
        <dsp:cNvSpPr/>
      </dsp:nvSpPr>
      <dsp:spPr>
        <a:xfrm>
          <a:off x="2461854" y="4910310"/>
          <a:ext cx="2493357" cy="23141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653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800" b="1" kern="1200" dirty="0" smtClean="0">
              <a:solidFill>
                <a:srgbClr val="339966"/>
              </a:solidFill>
            </a:rPr>
            <a:t>Consejo de Política Forestal</a:t>
          </a:r>
          <a:endParaRPr lang="es-CL" sz="2800" b="1" kern="1200" dirty="0">
            <a:solidFill>
              <a:srgbClr val="339966"/>
            </a:solidFill>
          </a:endParaRPr>
        </a:p>
      </dsp:txBody>
      <dsp:txXfrm>
        <a:off x="2461854" y="4910310"/>
        <a:ext cx="2493357" cy="2314163"/>
      </dsp:txXfrm>
    </dsp:sp>
    <dsp:sp modelId="{864F6C74-2E17-4C7B-83D1-BB81E2249BA2}">
      <dsp:nvSpPr>
        <dsp:cNvPr id="0" name=""/>
        <dsp:cNvSpPr/>
      </dsp:nvSpPr>
      <dsp:spPr>
        <a:xfrm>
          <a:off x="5579267" y="2475547"/>
          <a:ext cx="629275" cy="62927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AD474-5671-481A-93A1-28FFCDCDF9C2}">
      <dsp:nvSpPr>
        <dsp:cNvPr id="0" name=""/>
        <dsp:cNvSpPr/>
      </dsp:nvSpPr>
      <dsp:spPr>
        <a:xfrm>
          <a:off x="4888533" y="3753749"/>
          <a:ext cx="3519373" cy="2412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440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800" b="1" kern="1200" dirty="0" smtClean="0">
              <a:solidFill>
                <a:srgbClr val="339966"/>
              </a:solidFill>
            </a:rPr>
            <a:t>Instituto de Investigación Forestal</a:t>
          </a:r>
          <a:endParaRPr lang="es-CL" sz="2800" b="1" kern="1200" dirty="0">
            <a:solidFill>
              <a:srgbClr val="339966"/>
            </a:solidFill>
          </a:endParaRPr>
        </a:p>
      </dsp:txBody>
      <dsp:txXfrm>
        <a:off x="4888533" y="3753749"/>
        <a:ext cx="3519373" cy="2412692"/>
      </dsp:txXfrm>
    </dsp:sp>
    <dsp:sp modelId="{64240294-6A96-41BD-8657-8B1BD7B01774}">
      <dsp:nvSpPr>
        <dsp:cNvPr id="0" name=""/>
        <dsp:cNvSpPr/>
      </dsp:nvSpPr>
      <dsp:spPr>
        <a:xfrm>
          <a:off x="8262594" y="1634039"/>
          <a:ext cx="842992" cy="8429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F0C0DD-5966-44A1-B4C2-1642448DC3EA}">
      <dsp:nvSpPr>
        <dsp:cNvPr id="0" name=""/>
        <dsp:cNvSpPr/>
      </dsp:nvSpPr>
      <dsp:spPr>
        <a:xfrm>
          <a:off x="7954995" y="3563912"/>
          <a:ext cx="3984958" cy="2866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6684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800" b="1" kern="1200" dirty="0" smtClean="0">
              <a:solidFill>
                <a:srgbClr val="339966"/>
              </a:solidFill>
            </a:rPr>
            <a:t>Institucionalidad forestal pública acorde a la importancia del sector</a:t>
          </a:r>
          <a:endParaRPr lang="es-CL" sz="2800" b="1" kern="1200" dirty="0">
            <a:solidFill>
              <a:srgbClr val="339966"/>
            </a:solidFill>
          </a:endParaRPr>
        </a:p>
      </dsp:txBody>
      <dsp:txXfrm>
        <a:off x="7954995" y="3563912"/>
        <a:ext cx="3984958" cy="28666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620DB-2E19-42A2-80F0-B2A2981A1B07}">
      <dsp:nvSpPr>
        <dsp:cNvPr id="0" name=""/>
        <dsp:cNvSpPr/>
      </dsp:nvSpPr>
      <dsp:spPr>
        <a:xfrm>
          <a:off x="-9805339" y="-1475332"/>
          <a:ext cx="11496787" cy="11496787"/>
        </a:xfrm>
        <a:prstGeom prst="blockArc">
          <a:avLst>
            <a:gd name="adj1" fmla="val 18900000"/>
            <a:gd name="adj2" fmla="val 2700000"/>
            <a:gd name="adj3" fmla="val 188"/>
          </a:avLst>
        </a:pr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15F276-E9B7-4349-90ED-E720E4B00B57}">
      <dsp:nvSpPr>
        <dsp:cNvPr id="0" name=""/>
        <dsp:cNvSpPr/>
      </dsp:nvSpPr>
      <dsp:spPr>
        <a:xfrm>
          <a:off x="971076" y="339256"/>
          <a:ext cx="11298253" cy="897491"/>
        </a:xfrm>
        <a:prstGeom prst="rect">
          <a:avLst/>
        </a:prstGeom>
        <a:noFill/>
        <a:ln w="25400" cap="flat" cmpd="sng" algn="ctr">
          <a:solidFill>
            <a:srgbClr val="B2DE8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820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Participación de todos los actores y agentes sectoriales en el desarrollo forestal de Chile</a:t>
          </a:r>
          <a:endParaRPr lang="es-CL" sz="2400" kern="1200" dirty="0"/>
        </a:p>
      </dsp:txBody>
      <dsp:txXfrm>
        <a:off x="971076" y="339256"/>
        <a:ext cx="11298253" cy="897491"/>
      </dsp:txXfrm>
    </dsp:sp>
    <dsp:sp modelId="{DEE09E73-7F94-4CC8-A55D-BC46F65431A1}">
      <dsp:nvSpPr>
        <dsp:cNvPr id="0" name=""/>
        <dsp:cNvSpPr/>
      </dsp:nvSpPr>
      <dsp:spPr>
        <a:xfrm>
          <a:off x="-9177" y="382807"/>
          <a:ext cx="1335758" cy="1335758"/>
        </a:xfrm>
        <a:prstGeom prst="ellipse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34E418-BC00-432F-8BE3-CA8068EB8028}">
      <dsp:nvSpPr>
        <dsp:cNvPr id="0" name=""/>
        <dsp:cNvSpPr/>
      </dsp:nvSpPr>
      <dsp:spPr>
        <a:xfrm>
          <a:off x="1130339" y="1547813"/>
          <a:ext cx="11138969" cy="1700538"/>
        </a:xfrm>
        <a:prstGeom prst="rect">
          <a:avLst/>
        </a:prstGeom>
        <a:noFill/>
        <a:ln w="25400" cap="flat" cmpd="sng" algn="ctr">
          <a:solidFill>
            <a:srgbClr val="B2DE8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820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Reconocimiento de todos puestos de trabajo vinculados al recurso, la producción y la actividad forestal, sin observar mayores diferencias en las remuneraciones para similares categorías y funciones laborales.</a:t>
          </a:r>
          <a:endParaRPr lang="es-CL" sz="2400" kern="1200" dirty="0"/>
        </a:p>
      </dsp:txBody>
      <dsp:txXfrm>
        <a:off x="1130339" y="1547813"/>
        <a:ext cx="11138969" cy="1700538"/>
      </dsp:txXfrm>
    </dsp:sp>
    <dsp:sp modelId="{71017C55-28A7-43B4-B6F7-4A2D5CE9A912}">
      <dsp:nvSpPr>
        <dsp:cNvPr id="0" name=""/>
        <dsp:cNvSpPr/>
      </dsp:nvSpPr>
      <dsp:spPr>
        <a:xfrm>
          <a:off x="527952" y="2002783"/>
          <a:ext cx="1335758" cy="1335758"/>
        </a:xfrm>
        <a:prstGeom prst="ellipse">
          <a:avLst/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71B329-FD5B-4C06-8509-FC43D332A0A8}">
      <dsp:nvSpPr>
        <dsp:cNvPr id="0" name=""/>
        <dsp:cNvSpPr/>
      </dsp:nvSpPr>
      <dsp:spPr>
        <a:xfrm>
          <a:off x="1684738" y="3446958"/>
          <a:ext cx="10584605" cy="1599437"/>
        </a:xfrm>
        <a:prstGeom prst="rect">
          <a:avLst/>
        </a:prstGeom>
        <a:noFill/>
        <a:ln w="25400" cap="flat" cmpd="sng" algn="ctr">
          <a:solidFill>
            <a:srgbClr val="B2DE8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820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Reconocimiento unánime del sector forestal como proveedor de trabajo decente y validación del estamento laboral como uno de los actores principales de la producción y desarrollo forestal.</a:t>
          </a:r>
          <a:endParaRPr lang="es-CL" sz="2400" kern="1200" dirty="0"/>
        </a:p>
      </dsp:txBody>
      <dsp:txXfrm>
        <a:off x="1684738" y="3446958"/>
        <a:ext cx="10584605" cy="1599437"/>
      </dsp:txXfrm>
    </dsp:sp>
    <dsp:sp modelId="{00EC4542-5845-4FF6-8799-80E36D57F472}">
      <dsp:nvSpPr>
        <dsp:cNvPr id="0" name=""/>
        <dsp:cNvSpPr/>
      </dsp:nvSpPr>
      <dsp:spPr>
        <a:xfrm>
          <a:off x="910185" y="3517261"/>
          <a:ext cx="1335758" cy="1335758"/>
        </a:xfrm>
        <a:prstGeom prst="ellipse">
          <a:avLst/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A525BD-42F1-4197-8003-27E8A1E21D4A}">
      <dsp:nvSpPr>
        <dsp:cNvPr id="0" name=""/>
        <dsp:cNvSpPr/>
      </dsp:nvSpPr>
      <dsp:spPr>
        <a:xfrm>
          <a:off x="1690422" y="5253342"/>
          <a:ext cx="10578921" cy="1472786"/>
        </a:xfrm>
        <a:prstGeom prst="rect">
          <a:avLst/>
        </a:prstGeom>
        <a:noFill/>
        <a:ln w="25400" cap="flat" cmpd="sng" algn="ctr">
          <a:solidFill>
            <a:srgbClr val="B2DE8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8207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Trabajadores forestales con condiciones dignas, con nivel de sindicalización similar al promedio de los países de la OCDE y con trabajadores protegidos por organizaciones laborales representativas.</a:t>
          </a:r>
          <a:endParaRPr lang="es-CL" sz="2400" kern="1200" dirty="0"/>
        </a:p>
      </dsp:txBody>
      <dsp:txXfrm>
        <a:off x="1690422" y="5253342"/>
        <a:ext cx="10578921" cy="1472786"/>
      </dsp:txXfrm>
    </dsp:sp>
    <dsp:sp modelId="{32853B3C-4F76-465B-A931-4E9FAD0EAFC2}">
      <dsp:nvSpPr>
        <dsp:cNvPr id="0" name=""/>
        <dsp:cNvSpPr/>
      </dsp:nvSpPr>
      <dsp:spPr>
        <a:xfrm>
          <a:off x="686213" y="5225158"/>
          <a:ext cx="1335758" cy="1335758"/>
        </a:xfrm>
        <a:prstGeom prst="ellipse">
          <a:avLst/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BAC165-FF74-4616-AA0F-3888C9F2042A}">
      <dsp:nvSpPr>
        <dsp:cNvPr id="0" name=""/>
        <dsp:cNvSpPr/>
      </dsp:nvSpPr>
      <dsp:spPr>
        <a:xfrm>
          <a:off x="924690" y="6911126"/>
          <a:ext cx="11344653" cy="1433141"/>
        </a:xfrm>
        <a:prstGeom prst="rect">
          <a:avLst/>
        </a:prstGeom>
        <a:noFill/>
        <a:ln w="25400" cap="flat" cmpd="sng" algn="ctr">
          <a:solidFill>
            <a:srgbClr val="B2DE8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820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800" b="1" kern="1200" dirty="0" smtClean="0"/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400" kern="1200" dirty="0" smtClean="0"/>
            <a:t>Disminuir las brechas tecnológicas entre los subsectores productivos de los pequeños y medianos productores y la gran empresa forestal e industrial, gracias a instancias de cooperación.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2800" kern="1200" dirty="0"/>
        </a:p>
      </dsp:txBody>
      <dsp:txXfrm>
        <a:off x="924690" y="6911126"/>
        <a:ext cx="11344653" cy="1433141"/>
      </dsp:txXfrm>
    </dsp:sp>
    <dsp:sp modelId="{C8C96D4C-0669-440D-801B-BF8377E0F073}">
      <dsp:nvSpPr>
        <dsp:cNvPr id="0" name=""/>
        <dsp:cNvSpPr/>
      </dsp:nvSpPr>
      <dsp:spPr>
        <a:xfrm>
          <a:off x="-9177" y="6827555"/>
          <a:ext cx="1335758" cy="1335758"/>
        </a:xfrm>
        <a:prstGeom prst="ellipse">
          <a:avLst/>
        </a:prstGeom>
        <a:blipFill dpi="0"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0.78927</cdr:x>
      <cdr:y>0.26971</cdr:y>
    </cdr:from>
    <cdr:to>
      <cdr:x>0.93416</cdr:x>
      <cdr:y>0.39049</cdr:y>
    </cdr:to>
    <cdr:sp macro="" textlink="">
      <cdr:nvSpPr>
        <cdr:cNvPr id="2" name="1 Rectángulo"/>
        <cdr:cNvSpPr/>
      </cdr:nvSpPr>
      <cdr:spPr>
        <a:xfrm xmlns:a="http://schemas.openxmlformats.org/drawingml/2006/main">
          <a:off x="6850270" y="1086557"/>
          <a:ext cx="1257532" cy="486568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s-CL" sz="2400" b="1"/>
            <a:t>37,4%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6688" y="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3FDDC9-B32F-44F1-A9FB-CFB54FE0E848}" type="datetimeFigureOut">
              <a:rPr lang="es-CL" smtClean="0"/>
              <a:t>23-11-2016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3920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6688" y="8839200"/>
            <a:ext cx="30416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9611C5-C47B-49CD-9249-0DFD8713CFE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34401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</p:spPr>
        <p:txBody>
          <a:bodyPr lIns="93287" tIns="46644" rIns="93287" bIns="46644"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35990" y="4420315"/>
            <a:ext cx="5147945" cy="4187666"/>
          </a:xfrm>
          <a:prstGeom prst="rect">
            <a:avLst/>
          </a:prstGeom>
        </p:spPr>
        <p:txBody>
          <a:bodyPr lIns="93287" tIns="46644" rIns="93287" bIns="46644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39366817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1pPr>
    <a:lvl2pPr indent="228589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2pPr>
    <a:lvl3pPr indent="457176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3pPr>
    <a:lvl4pPr indent="685765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4pPr>
    <a:lvl5pPr indent="914354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5pPr>
    <a:lvl6pPr indent="1142941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6pPr>
    <a:lvl7pPr indent="1371530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7pPr>
    <a:lvl8pPr indent="1600119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8pPr>
    <a:lvl9pPr indent="1828706" defTabSz="457176">
      <a:lnSpc>
        <a:spcPct val="117999"/>
      </a:lnSpc>
      <a:defRPr sz="14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50750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7905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89928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559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03544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7288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51193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594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1027291" y="6267590"/>
            <a:ext cx="11054081" cy="1937176"/>
          </a:xfrm>
          <a:prstGeom prst="rect">
            <a:avLst/>
          </a:prstGeom>
        </p:spPr>
        <p:txBody>
          <a:bodyPr anchor="t"/>
          <a:lstStyle>
            <a:lvl1pPr algn="l">
              <a:defRPr sz="5500" b="1" cap="all"/>
            </a:lvl1pPr>
          </a:lstStyle>
          <a:p>
            <a:pPr lvl="0">
              <a:defRPr sz="1800" b="0" cap="none"/>
            </a:pPr>
            <a:r>
              <a:rPr sz="5500" b="1" cap="all"/>
              <a:t>Texto del título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1027291" y="4133992"/>
            <a:ext cx="11054081" cy="213360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8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8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8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8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800"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888888"/>
                </a:solidFill>
              </a:rPr>
              <a:t>Nivel de texto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888888"/>
                </a:solidFill>
              </a:rPr>
              <a:t>Nivel de texto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888888"/>
                </a:solidFill>
              </a:rPr>
              <a:t>Nivel de texto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888888"/>
                </a:solidFill>
              </a:rPr>
              <a:t>Nivel de texto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888888"/>
                </a:solidFill>
              </a:rPr>
              <a:t>Nivel de texto 5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000"/>
              <a:t>Texto del título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650239" y="2275841"/>
            <a:ext cx="5743788" cy="7477761"/>
          </a:xfrm>
          <a:prstGeom prst="rect">
            <a:avLst/>
          </a:prstGeom>
        </p:spPr>
        <p:txBody>
          <a:bodyPr/>
          <a:lstStyle>
            <a:lvl1pPr marL="465340" indent="-465340">
              <a:spcBef>
                <a:spcPts val="600"/>
              </a:spcBef>
              <a:defRPr sz="3800"/>
            </a:lvl1pPr>
            <a:lvl2pPr marL="909591" indent="-452413">
              <a:spcBef>
                <a:spcPts val="600"/>
              </a:spcBef>
              <a:defRPr sz="3800"/>
            </a:lvl2pPr>
            <a:lvl3pPr marL="1348669" indent="-434317">
              <a:spcBef>
                <a:spcPts val="600"/>
              </a:spcBef>
              <a:defRPr sz="3800"/>
            </a:lvl3pPr>
            <a:lvl4pPr marL="1854105" indent="-482575">
              <a:spcBef>
                <a:spcPts val="600"/>
              </a:spcBef>
              <a:defRPr sz="3800"/>
            </a:lvl4pPr>
            <a:lvl5pPr marL="2311281" indent="-482575">
              <a:spcBef>
                <a:spcPts val="600"/>
              </a:spcBef>
              <a:defRPr sz="3800"/>
            </a:lvl5pPr>
          </a:lstStyle>
          <a:p>
            <a:pPr lvl="0">
              <a:defRPr sz="1800"/>
            </a:pPr>
            <a:r>
              <a:rPr sz="3800"/>
              <a:t>Nivel de texto 1</a:t>
            </a:r>
          </a:p>
          <a:p>
            <a:pPr lvl="1">
              <a:defRPr sz="1800"/>
            </a:pPr>
            <a:r>
              <a:rPr sz="3800"/>
              <a:t>Nivel de texto 2</a:t>
            </a:r>
          </a:p>
          <a:p>
            <a:pPr lvl="2">
              <a:defRPr sz="1800"/>
            </a:pPr>
            <a:r>
              <a:rPr sz="3800"/>
              <a:t>Nivel de texto 3</a:t>
            </a:r>
          </a:p>
          <a:p>
            <a:pPr lvl="3">
              <a:defRPr sz="1800"/>
            </a:pPr>
            <a:r>
              <a:rPr sz="3800"/>
              <a:t>Nivel de texto 4</a:t>
            </a:r>
          </a:p>
          <a:p>
            <a:pPr lvl="4">
              <a:defRPr sz="1800"/>
            </a:pPr>
            <a:r>
              <a:rPr sz="3800"/>
              <a:t>Nivel de texto 5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650240" y="365242"/>
            <a:ext cx="11704323" cy="1676309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000"/>
              <a:t>Texto del título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650241" y="2041550"/>
            <a:ext cx="5746047" cy="105160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1"/>
              </a:spcBef>
              <a:buSzTx/>
              <a:buFontTx/>
              <a:buNone/>
              <a:defRPr sz="3100" b="1"/>
            </a:lvl1pPr>
            <a:lvl2pPr marL="0" indent="0">
              <a:spcBef>
                <a:spcPts val="501"/>
              </a:spcBef>
              <a:buSzTx/>
              <a:buFontTx/>
              <a:buNone/>
              <a:defRPr sz="3100" b="1"/>
            </a:lvl2pPr>
            <a:lvl3pPr marL="0" indent="0">
              <a:spcBef>
                <a:spcPts val="501"/>
              </a:spcBef>
              <a:buSzTx/>
              <a:buFontTx/>
              <a:buNone/>
              <a:defRPr sz="3100" b="1"/>
            </a:lvl3pPr>
            <a:lvl4pPr marL="0" indent="0">
              <a:spcBef>
                <a:spcPts val="501"/>
              </a:spcBef>
              <a:buSzTx/>
              <a:buFontTx/>
              <a:buNone/>
              <a:defRPr sz="3100" b="1"/>
            </a:lvl4pPr>
            <a:lvl5pPr marL="0" indent="0">
              <a:spcBef>
                <a:spcPts val="501"/>
              </a:spcBef>
              <a:buSzTx/>
              <a:buFontTx/>
              <a:buNone/>
              <a:defRPr sz="3100" b="1"/>
            </a:lvl5pPr>
          </a:lstStyle>
          <a:p>
            <a:pPr lvl="0">
              <a:defRPr sz="1800" b="0"/>
            </a:pPr>
            <a:r>
              <a:rPr sz="3100" b="1"/>
              <a:t>Nivel de texto 1</a:t>
            </a:r>
          </a:p>
          <a:p>
            <a:pPr lvl="1">
              <a:defRPr sz="1800" b="0"/>
            </a:pPr>
            <a:r>
              <a:rPr sz="3100" b="1"/>
              <a:t>Nivel de texto 2</a:t>
            </a:r>
          </a:p>
          <a:p>
            <a:pPr lvl="2">
              <a:defRPr sz="1800" b="0"/>
            </a:pPr>
            <a:r>
              <a:rPr sz="3100" b="1"/>
              <a:t>Nivel de texto 3</a:t>
            </a:r>
          </a:p>
          <a:p>
            <a:pPr lvl="3">
              <a:defRPr sz="1800" b="0"/>
            </a:pPr>
            <a:r>
              <a:rPr sz="3100" b="1"/>
              <a:t>Nivel de texto 4</a:t>
            </a:r>
          </a:p>
          <a:p>
            <a:pPr lvl="4">
              <a:defRPr sz="1800" b="0"/>
            </a:pPr>
            <a:r>
              <a:rPr sz="3100" b="1"/>
              <a:t>Nivel de texto 5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650240" y="0"/>
            <a:ext cx="11704323" cy="240679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000"/>
              <a:t>Texto del título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650240" y="0"/>
            <a:ext cx="4278492" cy="2041033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pPr lvl="0">
              <a:defRPr sz="1800" b="0"/>
            </a:pPr>
            <a:r>
              <a:rPr sz="2800" b="1"/>
              <a:t>Texto del título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5084516" y="388338"/>
            <a:ext cx="7270044" cy="936526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Nivel de texto 1</a:t>
            </a:r>
          </a:p>
          <a:p>
            <a:pPr lvl="1">
              <a:defRPr sz="1800"/>
            </a:pPr>
            <a:r>
              <a:rPr sz="4400"/>
              <a:t>Nivel de texto 2</a:t>
            </a:r>
          </a:p>
          <a:p>
            <a:pPr lvl="2">
              <a:defRPr sz="1800"/>
            </a:pPr>
            <a:r>
              <a:rPr sz="4400"/>
              <a:t>Nivel de texto 3</a:t>
            </a:r>
          </a:p>
          <a:p>
            <a:pPr lvl="3">
              <a:defRPr sz="1800"/>
            </a:pPr>
            <a:r>
              <a:rPr sz="4400"/>
              <a:t>Nivel de texto 4</a:t>
            </a:r>
          </a:p>
          <a:p>
            <a:pPr lvl="4">
              <a:defRPr sz="1800"/>
            </a:pPr>
            <a:r>
              <a:rPr sz="4400"/>
              <a:t>Nivel de texto 5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2549033" y="6827521"/>
            <a:ext cx="7802881" cy="806029"/>
          </a:xfrm>
          <a:prstGeom prst="rect">
            <a:avLst/>
          </a:prstGeom>
        </p:spPr>
        <p:txBody>
          <a:bodyPr anchor="b"/>
          <a:lstStyle>
            <a:lvl1pPr algn="l">
              <a:defRPr sz="2800" b="1"/>
            </a:lvl1pPr>
          </a:lstStyle>
          <a:p>
            <a:pPr lvl="0">
              <a:defRPr sz="1800" b="0"/>
            </a:pPr>
            <a:r>
              <a:rPr sz="2800" b="1"/>
              <a:t>Texto del título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2549033" y="7633547"/>
            <a:ext cx="7802881" cy="11446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800"/>
            </a:lvl1pPr>
            <a:lvl2pPr marL="0" indent="0">
              <a:spcBef>
                <a:spcPts val="300"/>
              </a:spcBef>
              <a:buSzTx/>
              <a:buFontTx/>
              <a:buNone/>
              <a:defRPr sz="1800"/>
            </a:lvl2pPr>
            <a:lvl3pPr marL="0" indent="0">
              <a:spcBef>
                <a:spcPts val="300"/>
              </a:spcBef>
              <a:buSzTx/>
              <a:buFontTx/>
              <a:buNone/>
              <a:defRPr sz="1800"/>
            </a:lvl3pPr>
            <a:lvl4pPr marL="0" indent="0">
              <a:spcBef>
                <a:spcPts val="300"/>
              </a:spcBef>
              <a:buSzTx/>
              <a:buFontTx/>
              <a:buNone/>
              <a:defRPr sz="1800"/>
            </a:lvl4pPr>
            <a:lvl5pPr marL="0" indent="0">
              <a:spcBef>
                <a:spcPts val="300"/>
              </a:spcBef>
              <a:buSzTx/>
              <a:buFontTx/>
              <a:buNone/>
              <a:defRPr sz="1800"/>
            </a:lvl5pPr>
          </a:lstStyle>
          <a:p>
            <a:pPr lvl="0"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9428481" y="-1"/>
            <a:ext cx="2926081" cy="9103364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000"/>
              <a:t>Texto del título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650241" y="390595"/>
            <a:ext cx="8561495" cy="936300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Nivel de texto 1</a:t>
            </a:r>
          </a:p>
          <a:p>
            <a:pPr lvl="1">
              <a:defRPr sz="1800"/>
            </a:pPr>
            <a:r>
              <a:rPr sz="4400"/>
              <a:t>Nivel de texto 2</a:t>
            </a:r>
          </a:p>
          <a:p>
            <a:pPr lvl="2">
              <a:defRPr sz="1800"/>
            </a:pPr>
            <a:r>
              <a:rPr sz="4400"/>
              <a:t>Nivel de texto 3</a:t>
            </a:r>
          </a:p>
          <a:p>
            <a:pPr lvl="3">
              <a:defRPr sz="1800"/>
            </a:pPr>
            <a:r>
              <a:rPr sz="4400"/>
              <a:t>Nivel de texto 4</a:t>
            </a:r>
          </a:p>
          <a:p>
            <a:pPr lvl="4">
              <a:defRPr sz="1800"/>
            </a:pPr>
            <a:r>
              <a:rPr sz="4400"/>
              <a:t>Nivel de texto 5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50240" y="130951"/>
            <a:ext cx="11704323" cy="214489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0" tIns="65020" rIns="65020" bIns="65020" anchor="ctr">
            <a:normAutofit/>
          </a:bodyPr>
          <a:lstStyle/>
          <a:p>
            <a:pPr lvl="0">
              <a:defRPr sz="1800"/>
            </a:pPr>
            <a:r>
              <a:rPr sz="6000"/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50240" y="2275841"/>
            <a:ext cx="11704323" cy="747776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65020" tIns="65020" rIns="65020" bIns="65020">
            <a:normAutofit/>
          </a:bodyPr>
          <a:lstStyle/>
          <a:p>
            <a:pPr lvl="0">
              <a:defRPr sz="1800"/>
            </a:pPr>
            <a:r>
              <a:rPr sz="4400"/>
              <a:t>Nivel de texto 1</a:t>
            </a:r>
          </a:p>
          <a:p>
            <a:pPr lvl="1">
              <a:defRPr sz="1800"/>
            </a:pPr>
            <a:r>
              <a:rPr sz="4400"/>
              <a:t>Nivel de texto 2</a:t>
            </a:r>
          </a:p>
          <a:p>
            <a:pPr lvl="2">
              <a:defRPr sz="1800"/>
            </a:pPr>
            <a:r>
              <a:rPr sz="4400"/>
              <a:t>Nivel de texto 3</a:t>
            </a:r>
          </a:p>
          <a:p>
            <a:pPr lvl="3">
              <a:defRPr sz="1800"/>
            </a:pPr>
            <a:r>
              <a:rPr sz="4400"/>
              <a:t>Nivel de texto 4</a:t>
            </a:r>
          </a:p>
          <a:p>
            <a:pPr lvl="4">
              <a:defRPr sz="1800"/>
            </a:pPr>
            <a:r>
              <a:rPr sz="4400"/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320107" y="9111023"/>
            <a:ext cx="3034453" cy="377531"/>
          </a:xfrm>
          <a:prstGeom prst="rect">
            <a:avLst/>
          </a:prstGeom>
          <a:ln w="3175">
            <a:miter lim="400000"/>
          </a:ln>
        </p:spPr>
        <p:txBody>
          <a:bodyPr lIns="65020" tIns="65020" rIns="65020" bIns="65020" anchor="ctr">
            <a:spAutoFit/>
          </a:bodyPr>
          <a:lstStyle>
            <a:lvl1pPr algn="r">
              <a:defRPr sz="16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9" r:id="rId8"/>
  </p:sldLayoutIdLst>
  <p:transition spd="med"/>
  <p:txStyles>
    <p:titleStyle>
      <a:lvl1pPr algn="ctr" defTabSz="457176">
        <a:defRPr sz="6000">
          <a:latin typeface="Calibri"/>
          <a:ea typeface="Calibri"/>
          <a:cs typeface="Calibri"/>
          <a:sym typeface="Calibri"/>
        </a:defRPr>
      </a:lvl1pPr>
      <a:lvl2pPr algn="ctr" defTabSz="457176">
        <a:defRPr sz="6000">
          <a:latin typeface="Calibri"/>
          <a:ea typeface="Calibri"/>
          <a:cs typeface="Calibri"/>
          <a:sym typeface="Calibri"/>
        </a:defRPr>
      </a:lvl2pPr>
      <a:lvl3pPr algn="ctr" defTabSz="457176">
        <a:defRPr sz="6000">
          <a:latin typeface="Calibri"/>
          <a:ea typeface="Calibri"/>
          <a:cs typeface="Calibri"/>
          <a:sym typeface="Calibri"/>
        </a:defRPr>
      </a:lvl3pPr>
      <a:lvl4pPr algn="ctr" defTabSz="457176">
        <a:defRPr sz="6000">
          <a:latin typeface="Calibri"/>
          <a:ea typeface="Calibri"/>
          <a:cs typeface="Calibri"/>
          <a:sym typeface="Calibri"/>
        </a:defRPr>
      </a:lvl4pPr>
      <a:lvl5pPr algn="ctr" defTabSz="457176">
        <a:defRPr sz="6000">
          <a:latin typeface="Calibri"/>
          <a:ea typeface="Calibri"/>
          <a:cs typeface="Calibri"/>
          <a:sym typeface="Calibri"/>
        </a:defRPr>
      </a:lvl5pPr>
      <a:lvl6pPr algn="ctr" defTabSz="457176">
        <a:defRPr sz="6000">
          <a:latin typeface="Calibri"/>
          <a:ea typeface="Calibri"/>
          <a:cs typeface="Calibri"/>
          <a:sym typeface="Calibri"/>
        </a:defRPr>
      </a:lvl6pPr>
      <a:lvl7pPr algn="ctr" defTabSz="457176">
        <a:defRPr sz="6000">
          <a:latin typeface="Calibri"/>
          <a:ea typeface="Calibri"/>
          <a:cs typeface="Calibri"/>
          <a:sym typeface="Calibri"/>
        </a:defRPr>
      </a:lvl7pPr>
      <a:lvl8pPr algn="ctr" defTabSz="457176">
        <a:defRPr sz="6000">
          <a:latin typeface="Calibri"/>
          <a:ea typeface="Calibri"/>
          <a:cs typeface="Calibri"/>
          <a:sym typeface="Calibri"/>
        </a:defRPr>
      </a:lvl8pPr>
      <a:lvl9pPr algn="ctr" defTabSz="457176">
        <a:defRPr sz="6000">
          <a:latin typeface="Calibri"/>
          <a:ea typeface="Calibri"/>
          <a:cs typeface="Calibri"/>
          <a:sym typeface="Calibri"/>
        </a:defRPr>
      </a:lvl9pPr>
    </p:titleStyle>
    <p:bodyStyle>
      <a:lvl1pPr marL="471464" indent="-471464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1pPr>
      <a:lvl2pPr marL="906189" indent="-449013" defTabSz="457176">
        <a:spcBef>
          <a:spcPts val="700"/>
        </a:spcBef>
        <a:buSzPct val="100000"/>
        <a:buFont typeface="Arial"/>
        <a:buChar char="–"/>
        <a:defRPr sz="4400">
          <a:latin typeface="Calibri"/>
          <a:ea typeface="Calibri"/>
          <a:cs typeface="Calibri"/>
          <a:sym typeface="Calibri"/>
        </a:defRPr>
      </a:lvl2pPr>
      <a:lvl3pPr marL="1333432" indent="-419078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3pPr>
      <a:lvl4pPr marL="1874424" indent="-502894" defTabSz="457176">
        <a:spcBef>
          <a:spcPts val="700"/>
        </a:spcBef>
        <a:buSzPct val="100000"/>
        <a:buFont typeface="Arial"/>
        <a:buChar char="–"/>
        <a:defRPr sz="4400">
          <a:latin typeface="Calibri"/>
          <a:ea typeface="Calibri"/>
          <a:cs typeface="Calibri"/>
          <a:sym typeface="Calibri"/>
        </a:defRPr>
      </a:lvl4pPr>
      <a:lvl5pPr marL="2331600" indent="-502894" defTabSz="457176">
        <a:spcBef>
          <a:spcPts val="700"/>
        </a:spcBef>
        <a:buSzPct val="100000"/>
        <a:buFont typeface="Arial"/>
        <a:buChar char="»"/>
        <a:defRPr sz="4400">
          <a:latin typeface="Calibri"/>
          <a:ea typeface="Calibri"/>
          <a:cs typeface="Calibri"/>
          <a:sym typeface="Calibri"/>
        </a:defRPr>
      </a:lvl5pPr>
      <a:lvl6pPr marL="2788778" indent="-502894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6pPr>
      <a:lvl7pPr marL="3245954" indent="-502894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7pPr>
      <a:lvl8pPr marL="3703130" indent="-502894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8pPr>
      <a:lvl9pPr marL="4160308" indent="-502894" defTabSz="457176">
        <a:spcBef>
          <a:spcPts val="700"/>
        </a:spcBef>
        <a:buSzPct val="100000"/>
        <a:buFont typeface="Arial"/>
        <a:buChar char="•"/>
        <a:defRPr sz="4400">
          <a:latin typeface="Calibri"/>
          <a:ea typeface="Calibri"/>
          <a:cs typeface="Calibri"/>
          <a:sym typeface="Calibri"/>
        </a:defRPr>
      </a:lvl9pPr>
    </p:bodyStyle>
    <p:otherStyle>
      <a:lvl1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defTabSz="457176">
        <a:defRPr sz="16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TIF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099037" y="8042199"/>
            <a:ext cx="3247694" cy="408315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t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CL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22</a:t>
            </a:r>
            <a:r>
              <a:rPr lang="es-CL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CL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 </a:t>
            </a:r>
            <a:r>
              <a:rPr lang="es-CL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noviembre de 2016</a:t>
            </a:r>
            <a:endParaRPr kumimoji="0" lang="es-CL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itchFamily="34" charset="0"/>
              <a:cs typeface="Arial" pitchFamily="34" charset="0"/>
              <a:sym typeface="Helvetica Neue"/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3" t="9901" r="2630" b="4079"/>
          <a:stretch/>
        </p:blipFill>
        <p:spPr>
          <a:xfrm>
            <a:off x="2570884" y="867007"/>
            <a:ext cx="6715005" cy="6829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38212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3955760866"/>
              </p:ext>
            </p:extLst>
          </p:nvPr>
        </p:nvGraphicFramePr>
        <p:xfrm>
          <a:off x="369278" y="1389186"/>
          <a:ext cx="11939954" cy="74207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4 Rectángulo redondeado"/>
          <p:cNvSpPr/>
          <p:nvPr/>
        </p:nvSpPr>
        <p:spPr>
          <a:xfrm>
            <a:off x="1828800" y="474125"/>
            <a:ext cx="9364718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182420" y="299242"/>
            <a:ext cx="10585939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Metas referidas a  Institucionalidad Forestal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2403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1463055" y="474125"/>
            <a:ext cx="10518740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-9225385" y="-561299"/>
            <a:ext cx="21811416" cy="11496787"/>
            <a:chOff x="-9225385" y="-561299"/>
            <a:chExt cx="21811416" cy="11496787"/>
          </a:xfrm>
        </p:grpSpPr>
        <p:sp>
          <p:nvSpPr>
            <p:cNvPr id="6" name="5 Arco de bloque"/>
            <p:cNvSpPr/>
            <p:nvPr/>
          </p:nvSpPr>
          <p:spPr>
            <a:xfrm>
              <a:off x="-9225385" y="-561299"/>
              <a:ext cx="11496787" cy="11496787"/>
            </a:xfrm>
            <a:prstGeom prst="blockArc">
              <a:avLst>
                <a:gd name="adj1" fmla="val 18900000"/>
                <a:gd name="adj2" fmla="val 2700000"/>
                <a:gd name="adj3" fmla="val 188"/>
              </a:avLst>
            </a:prstGeom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6 Forma libre"/>
            <p:cNvSpPr/>
            <p:nvPr/>
          </p:nvSpPr>
          <p:spPr>
            <a:xfrm>
              <a:off x="1143076" y="1135117"/>
              <a:ext cx="11382431" cy="1326355"/>
            </a:xfrm>
            <a:custGeom>
              <a:avLst/>
              <a:gdLst>
                <a:gd name="connsiteX0" fmla="*/ 0 w 11382431"/>
                <a:gd name="connsiteY0" fmla="*/ 0 h 1498871"/>
                <a:gd name="connsiteX1" fmla="*/ 11382431 w 11382431"/>
                <a:gd name="connsiteY1" fmla="*/ 0 h 1498871"/>
                <a:gd name="connsiteX2" fmla="*/ 11382431 w 11382431"/>
                <a:gd name="connsiteY2" fmla="*/ 1498871 h 1498871"/>
                <a:gd name="connsiteX3" fmla="*/ 0 w 11382431"/>
                <a:gd name="connsiteY3" fmla="*/ 1498871 h 1498871"/>
                <a:gd name="connsiteX4" fmla="*/ 0 w 11382431"/>
                <a:gd name="connsiteY4" fmla="*/ 0 h 1498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82431" h="1498871">
                  <a:moveTo>
                    <a:pt x="0" y="0"/>
                  </a:moveTo>
                  <a:lnTo>
                    <a:pt x="11382431" y="0"/>
                  </a:lnTo>
                  <a:lnTo>
                    <a:pt x="11382431" y="1498871"/>
                  </a:lnTo>
                  <a:lnTo>
                    <a:pt x="0" y="149887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B2DE8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8207" tIns="60960" rIns="60960" bIns="60960" numCol="1" spcCol="1270" anchor="ctr" anchorCtr="0">
              <a:noAutofit/>
            </a:bodyPr>
            <a:lstStyle/>
            <a:p>
              <a:pPr marL="173038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Forestar  medio millón de ha en terrenos de aptitud forestal, sin  sustituir bosque nativo pertenecientes a pequeños y medianos propietarios o  de propiedad fiscal.</a:t>
              </a:r>
              <a:endParaRPr lang="es-CL" sz="2400" kern="1200" dirty="0"/>
            </a:p>
          </p:txBody>
        </p:sp>
        <p:sp>
          <p:nvSpPr>
            <p:cNvPr id="8" name="7 Elipse"/>
            <p:cNvSpPr/>
            <p:nvPr/>
          </p:nvSpPr>
          <p:spPr>
            <a:xfrm>
              <a:off x="570775" y="1314418"/>
              <a:ext cx="1335758" cy="1335758"/>
            </a:xfrm>
            <a:prstGeom prst="ellipse">
              <a:avLst/>
            </a:prstGeom>
            <a:blipFill dpi="0" rotWithShape="0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8 Forma libre"/>
            <p:cNvSpPr/>
            <p:nvPr/>
          </p:nvSpPr>
          <p:spPr>
            <a:xfrm>
              <a:off x="1969265" y="2581156"/>
              <a:ext cx="10578921" cy="1387329"/>
            </a:xfrm>
            <a:custGeom>
              <a:avLst/>
              <a:gdLst>
                <a:gd name="connsiteX0" fmla="*/ 0 w 10578921"/>
                <a:gd name="connsiteY0" fmla="*/ 0 h 1387329"/>
                <a:gd name="connsiteX1" fmla="*/ 10578921 w 10578921"/>
                <a:gd name="connsiteY1" fmla="*/ 0 h 1387329"/>
                <a:gd name="connsiteX2" fmla="*/ 10578921 w 10578921"/>
                <a:gd name="connsiteY2" fmla="*/ 1387329 h 1387329"/>
                <a:gd name="connsiteX3" fmla="*/ 0 w 10578921"/>
                <a:gd name="connsiteY3" fmla="*/ 1387329 h 1387329"/>
                <a:gd name="connsiteX4" fmla="*/ 0 w 10578921"/>
                <a:gd name="connsiteY4" fmla="*/ 0 h 138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8921" h="1387329">
                  <a:moveTo>
                    <a:pt x="0" y="0"/>
                  </a:moveTo>
                  <a:lnTo>
                    <a:pt x="10578921" y="0"/>
                  </a:lnTo>
                  <a:lnTo>
                    <a:pt x="10578921" y="1387329"/>
                  </a:lnTo>
                  <a:lnTo>
                    <a:pt x="0" y="138732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8207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Incorporar 1.000.000 de ha de bosques nativos a manejo forestal sustentable con fines de producción de bienes de alto valor.</a:t>
              </a:r>
              <a:endParaRPr lang="es-CL" sz="2400" kern="1200" dirty="0"/>
            </a:p>
          </p:txBody>
        </p:sp>
        <p:sp>
          <p:nvSpPr>
            <p:cNvPr id="10" name="9 Elipse"/>
            <p:cNvSpPr/>
            <p:nvPr/>
          </p:nvSpPr>
          <p:spPr>
            <a:xfrm>
              <a:off x="1283772" y="2688295"/>
              <a:ext cx="1335758" cy="1335758"/>
            </a:xfrm>
            <a:prstGeom prst="ellipse">
              <a:avLst/>
            </a:prstGeom>
            <a:blipFill dpi="0" rotWithShape="0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10 Forma libre"/>
            <p:cNvSpPr/>
            <p:nvPr/>
          </p:nvSpPr>
          <p:spPr>
            <a:xfrm>
              <a:off x="2327362" y="4085670"/>
              <a:ext cx="10235930" cy="1429133"/>
            </a:xfrm>
            <a:custGeom>
              <a:avLst/>
              <a:gdLst>
                <a:gd name="connsiteX0" fmla="*/ 0 w 10051894"/>
                <a:gd name="connsiteY0" fmla="*/ 0 h 1429133"/>
                <a:gd name="connsiteX1" fmla="*/ 10051894 w 10051894"/>
                <a:gd name="connsiteY1" fmla="*/ 0 h 1429133"/>
                <a:gd name="connsiteX2" fmla="*/ 10051894 w 10051894"/>
                <a:gd name="connsiteY2" fmla="*/ 1429133 h 1429133"/>
                <a:gd name="connsiteX3" fmla="*/ 0 w 10051894"/>
                <a:gd name="connsiteY3" fmla="*/ 1429133 h 1429133"/>
                <a:gd name="connsiteX4" fmla="*/ 0 w 10051894"/>
                <a:gd name="connsiteY4" fmla="*/ 0 h 1429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1894" h="1429133">
                  <a:moveTo>
                    <a:pt x="0" y="0"/>
                  </a:moveTo>
                  <a:lnTo>
                    <a:pt x="10051894" y="0"/>
                  </a:lnTo>
                  <a:lnTo>
                    <a:pt x="10051894" y="1429133"/>
                  </a:lnTo>
                  <a:lnTo>
                    <a:pt x="0" y="142913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8207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Aportar un 30% de biomasa forestal (leña) a la matriz energética primaria, con el 50% de los productos certificados en origen y     calidad.</a:t>
              </a:r>
              <a:endParaRPr lang="es-CL" sz="2400" kern="1200" dirty="0"/>
            </a:p>
          </p:txBody>
        </p:sp>
        <p:sp>
          <p:nvSpPr>
            <p:cNvPr id="12" name="11 Elipse"/>
            <p:cNvSpPr/>
            <p:nvPr/>
          </p:nvSpPr>
          <p:spPr>
            <a:xfrm>
              <a:off x="1571526" y="4208917"/>
              <a:ext cx="1335758" cy="1335758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12 Forma libre"/>
            <p:cNvSpPr/>
            <p:nvPr/>
          </p:nvSpPr>
          <p:spPr>
            <a:xfrm>
              <a:off x="2327362" y="5855304"/>
              <a:ext cx="10240184" cy="1376002"/>
            </a:xfrm>
            <a:custGeom>
              <a:avLst/>
              <a:gdLst>
                <a:gd name="connsiteX0" fmla="*/ 0 w 10240184"/>
                <a:gd name="connsiteY0" fmla="*/ 0 h 1376002"/>
                <a:gd name="connsiteX1" fmla="*/ 10240184 w 10240184"/>
                <a:gd name="connsiteY1" fmla="*/ 0 h 1376002"/>
                <a:gd name="connsiteX2" fmla="*/ 10240184 w 10240184"/>
                <a:gd name="connsiteY2" fmla="*/ 1376002 h 1376002"/>
                <a:gd name="connsiteX3" fmla="*/ 0 w 10240184"/>
                <a:gd name="connsiteY3" fmla="*/ 1376002 h 1376002"/>
                <a:gd name="connsiteX4" fmla="*/ 0 w 10240184"/>
                <a:gd name="connsiteY4" fmla="*/ 0 h 1376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40184" h="1376002">
                  <a:moveTo>
                    <a:pt x="0" y="0"/>
                  </a:moveTo>
                  <a:lnTo>
                    <a:pt x="10240184" y="0"/>
                  </a:lnTo>
                  <a:lnTo>
                    <a:pt x="10240184" y="1376002"/>
                  </a:lnTo>
                  <a:lnTo>
                    <a:pt x="0" y="13760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8207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Triplicar el actual nivel de exportaciones de productos forestales no madereros, llegando a montos cercanos a los US$ 240 millones.</a:t>
              </a:r>
              <a:endParaRPr lang="es-CL" sz="2400" kern="1200" dirty="0"/>
            </a:p>
          </p:txBody>
        </p:sp>
        <p:sp>
          <p:nvSpPr>
            <p:cNvPr id="14" name="13 Elipse"/>
            <p:cNvSpPr/>
            <p:nvPr/>
          </p:nvSpPr>
          <p:spPr>
            <a:xfrm>
              <a:off x="1354086" y="5910642"/>
              <a:ext cx="1335758" cy="1335758"/>
            </a:xfrm>
            <a:prstGeom prst="ellipse">
              <a:avLst/>
            </a:prstGeom>
            <a:blipFill dpi="0" rotWithShape="0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14 Forma libre"/>
            <p:cNvSpPr/>
            <p:nvPr/>
          </p:nvSpPr>
          <p:spPr>
            <a:xfrm>
              <a:off x="1235932" y="7429149"/>
              <a:ext cx="11350099" cy="1925480"/>
            </a:xfrm>
            <a:custGeom>
              <a:avLst/>
              <a:gdLst>
                <a:gd name="connsiteX0" fmla="*/ 0 w 11350099"/>
                <a:gd name="connsiteY0" fmla="*/ 0 h 1925480"/>
                <a:gd name="connsiteX1" fmla="*/ 11350099 w 11350099"/>
                <a:gd name="connsiteY1" fmla="*/ 0 h 1925480"/>
                <a:gd name="connsiteX2" fmla="*/ 11350099 w 11350099"/>
                <a:gd name="connsiteY2" fmla="*/ 1925480 h 1925480"/>
                <a:gd name="connsiteX3" fmla="*/ 0 w 11350099"/>
                <a:gd name="connsiteY3" fmla="*/ 1925480 h 1925480"/>
                <a:gd name="connsiteX4" fmla="*/ 0 w 11350099"/>
                <a:gd name="connsiteY4" fmla="*/ 0 h 19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0099" h="1925480">
                  <a:moveTo>
                    <a:pt x="0" y="0"/>
                  </a:moveTo>
                  <a:lnTo>
                    <a:pt x="11350099" y="0"/>
                  </a:lnTo>
                  <a:lnTo>
                    <a:pt x="11350099" y="1925480"/>
                  </a:lnTo>
                  <a:lnTo>
                    <a:pt x="0" y="192548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48207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Duplicar la proporción de madera en la construcción de viviendas, industria e infraestructura pública. El actual uso de la madera en la edificación en Chile alcanza 18%, lo que contrasta  con países forestalmente desarrollados, donde esa proporción sobrepasa el 80% en promedio.</a:t>
              </a:r>
              <a:endParaRPr lang="es-CL" sz="2400" kern="1200" dirty="0"/>
            </a:p>
          </p:txBody>
        </p:sp>
        <p:sp>
          <p:nvSpPr>
            <p:cNvPr id="16" name="15 Elipse"/>
            <p:cNvSpPr/>
            <p:nvPr/>
          </p:nvSpPr>
          <p:spPr>
            <a:xfrm>
              <a:off x="570775" y="7724010"/>
              <a:ext cx="1335758" cy="1335758"/>
            </a:xfrm>
            <a:prstGeom prst="ellipse">
              <a:avLst/>
            </a:prstGeom>
            <a:blipFill dpi="0" rotWithShape="0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2 Rectángulo"/>
          <p:cNvSpPr/>
          <p:nvPr/>
        </p:nvSpPr>
        <p:spPr>
          <a:xfrm>
            <a:off x="1344019" y="305031"/>
            <a:ext cx="10551263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Metas en  Productividad y Crecimiento Económico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4762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 redondeado"/>
          <p:cNvSpPr/>
          <p:nvPr/>
        </p:nvSpPr>
        <p:spPr>
          <a:xfrm>
            <a:off x="1415757" y="474125"/>
            <a:ext cx="10518740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142198013"/>
              </p:ext>
            </p:extLst>
          </p:nvPr>
        </p:nvGraphicFramePr>
        <p:xfrm>
          <a:off x="449386" y="958346"/>
          <a:ext cx="12269344" cy="8546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1270640" y="297422"/>
            <a:ext cx="10551263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Metas en Equidad e Inclusión Social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3905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1415757" y="474125"/>
            <a:ext cx="10755222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-9226207" y="-512454"/>
            <a:ext cx="21669841" cy="11461361"/>
            <a:chOff x="-9226207" y="-512454"/>
            <a:chExt cx="21669841" cy="11461361"/>
          </a:xfrm>
        </p:grpSpPr>
        <p:sp>
          <p:nvSpPr>
            <p:cNvPr id="6" name="5 Forma libre"/>
            <p:cNvSpPr/>
            <p:nvPr/>
          </p:nvSpPr>
          <p:spPr>
            <a:xfrm>
              <a:off x="1872490" y="1181468"/>
              <a:ext cx="10571144" cy="2205966"/>
            </a:xfrm>
            <a:custGeom>
              <a:avLst/>
              <a:gdLst>
                <a:gd name="connsiteX0" fmla="*/ 0 w 10571144"/>
                <a:gd name="connsiteY0" fmla="*/ 0 h 2205966"/>
                <a:gd name="connsiteX1" fmla="*/ 10571144 w 10571144"/>
                <a:gd name="connsiteY1" fmla="*/ 0 h 2205966"/>
                <a:gd name="connsiteX2" fmla="*/ 10571144 w 10571144"/>
                <a:gd name="connsiteY2" fmla="*/ 2205966 h 2205966"/>
                <a:gd name="connsiteX3" fmla="*/ 0 w 10571144"/>
                <a:gd name="connsiteY3" fmla="*/ 2205966 h 2205966"/>
                <a:gd name="connsiteX4" fmla="*/ 0 w 10571144"/>
                <a:gd name="connsiteY4" fmla="*/ 0 h 2205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1144" h="2205966">
                  <a:moveTo>
                    <a:pt x="0" y="0"/>
                  </a:moveTo>
                  <a:lnTo>
                    <a:pt x="10571144" y="0"/>
                  </a:lnTo>
                  <a:lnTo>
                    <a:pt x="10571144" y="2205966"/>
                  </a:lnTo>
                  <a:lnTo>
                    <a:pt x="0" y="220596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0353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Incorporar a procesos de restauración –bajo criterios de protección y conservación, utilizando preferentemente especies nativas- 500.000 hectáreas de terrenos de áreas prioritarias, pertenecientes principalmente a pequeños y medianos propietarios, que estén deteriorados, erosionados o que presenten disminución de la calidad y cantidad de agua.</a:t>
              </a:r>
              <a:endParaRPr lang="es-CL" sz="2400" kern="1200" dirty="0"/>
            </a:p>
          </p:txBody>
        </p:sp>
        <p:sp>
          <p:nvSpPr>
            <p:cNvPr id="5" name="4 Arco de bloque"/>
            <p:cNvSpPr/>
            <p:nvPr/>
          </p:nvSpPr>
          <p:spPr>
            <a:xfrm>
              <a:off x="-9226207" y="-512454"/>
              <a:ext cx="11461361" cy="11461361"/>
            </a:xfrm>
            <a:prstGeom prst="blockArc">
              <a:avLst>
                <a:gd name="adj1" fmla="val 18900000"/>
                <a:gd name="adj2" fmla="val 2700000"/>
                <a:gd name="adj3" fmla="val 188"/>
              </a:avLst>
            </a:prstGeom>
          </p:spPr>
          <p:style>
            <a:lnRef idx="2">
              <a:schemeClr val="accent3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6 Elipse"/>
            <p:cNvSpPr/>
            <p:nvPr/>
          </p:nvSpPr>
          <p:spPr>
            <a:xfrm>
              <a:off x="544867" y="1449509"/>
              <a:ext cx="1638350" cy="1638350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7 Forma libre"/>
            <p:cNvSpPr/>
            <p:nvPr/>
          </p:nvSpPr>
          <p:spPr>
            <a:xfrm>
              <a:off x="2162353" y="3748658"/>
              <a:ext cx="10233333" cy="1570653"/>
            </a:xfrm>
            <a:custGeom>
              <a:avLst/>
              <a:gdLst>
                <a:gd name="connsiteX0" fmla="*/ 0 w 10233333"/>
                <a:gd name="connsiteY0" fmla="*/ 0 h 1570653"/>
                <a:gd name="connsiteX1" fmla="*/ 10233333 w 10233333"/>
                <a:gd name="connsiteY1" fmla="*/ 0 h 1570653"/>
                <a:gd name="connsiteX2" fmla="*/ 10233333 w 10233333"/>
                <a:gd name="connsiteY2" fmla="*/ 1570653 h 1570653"/>
                <a:gd name="connsiteX3" fmla="*/ 0 w 10233333"/>
                <a:gd name="connsiteY3" fmla="*/ 1570653 h 1570653"/>
                <a:gd name="connsiteX4" fmla="*/ 0 w 10233333"/>
                <a:gd name="connsiteY4" fmla="*/ 0 h 1570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33333" h="1570653">
                  <a:moveTo>
                    <a:pt x="0" y="0"/>
                  </a:moveTo>
                  <a:lnTo>
                    <a:pt x="10233333" y="0"/>
                  </a:lnTo>
                  <a:lnTo>
                    <a:pt x="10233333" y="1570653"/>
                  </a:lnTo>
                  <a:lnTo>
                    <a:pt x="0" y="157065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0353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Incorporar una superficie del orden de 450 hectáreas de bosques nativos a manejo con fines de protección y conservación.</a:t>
              </a:r>
              <a:endParaRPr lang="es-CL" sz="2400" kern="1200" dirty="0"/>
            </a:p>
          </p:txBody>
        </p:sp>
        <p:sp>
          <p:nvSpPr>
            <p:cNvPr id="9" name="8 Elipse"/>
            <p:cNvSpPr/>
            <p:nvPr/>
          </p:nvSpPr>
          <p:spPr>
            <a:xfrm>
              <a:off x="1296310" y="3415870"/>
              <a:ext cx="1638350" cy="1638350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9 Forma libre"/>
            <p:cNvSpPr/>
            <p:nvPr/>
          </p:nvSpPr>
          <p:spPr>
            <a:xfrm>
              <a:off x="2060269" y="5659820"/>
              <a:ext cx="10327505" cy="1867798"/>
            </a:xfrm>
            <a:custGeom>
              <a:avLst/>
              <a:gdLst>
                <a:gd name="connsiteX0" fmla="*/ 0 w 10327505"/>
                <a:gd name="connsiteY0" fmla="*/ 0 h 1867798"/>
                <a:gd name="connsiteX1" fmla="*/ 10327505 w 10327505"/>
                <a:gd name="connsiteY1" fmla="*/ 0 h 1867798"/>
                <a:gd name="connsiteX2" fmla="*/ 10327505 w 10327505"/>
                <a:gd name="connsiteY2" fmla="*/ 1867798 h 1867798"/>
                <a:gd name="connsiteX3" fmla="*/ 0 w 10327505"/>
                <a:gd name="connsiteY3" fmla="*/ 1867798 h 1867798"/>
                <a:gd name="connsiteX4" fmla="*/ 0 w 10327505"/>
                <a:gd name="connsiteY4" fmla="*/ 0 h 186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27505" h="1867798">
                  <a:moveTo>
                    <a:pt x="0" y="0"/>
                  </a:moveTo>
                  <a:lnTo>
                    <a:pt x="10327505" y="0"/>
                  </a:lnTo>
                  <a:lnTo>
                    <a:pt x="10327505" y="1867798"/>
                  </a:lnTo>
                  <a:lnTo>
                    <a:pt x="0" y="186779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0353" tIns="60960" rIns="60960" bIns="60960" numCol="1" spcCol="1270" anchor="ctr" anchorCtr="0">
              <a:noAutofit/>
            </a:bodyPr>
            <a:lstStyle/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L" sz="2400" kern="1200" dirty="0" smtClean="0"/>
            </a:p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100% de los municipios definidos como comunas críticas por riesgo de ocurrencia de incendios forestales, cuenten con planes de ordenamiento territorial en las zonas de interfaz y con convenio de colaboración con el Servicio Forestal del Estado.</a:t>
              </a:r>
            </a:p>
            <a:p>
              <a:pPr lvl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CL" sz="2800" kern="1200" dirty="0"/>
            </a:p>
          </p:txBody>
        </p:sp>
        <p:sp>
          <p:nvSpPr>
            <p:cNvPr id="11" name="10 Elipse"/>
            <p:cNvSpPr/>
            <p:nvPr/>
          </p:nvSpPr>
          <p:spPr>
            <a:xfrm>
              <a:off x="1296310" y="5382231"/>
              <a:ext cx="1638350" cy="1638350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11 Forma libre"/>
            <p:cNvSpPr/>
            <p:nvPr/>
          </p:nvSpPr>
          <p:spPr>
            <a:xfrm>
              <a:off x="1470357" y="7930659"/>
              <a:ext cx="10948985" cy="1407185"/>
            </a:xfrm>
            <a:custGeom>
              <a:avLst/>
              <a:gdLst>
                <a:gd name="connsiteX0" fmla="*/ 0 w 10948985"/>
                <a:gd name="connsiteY0" fmla="*/ 0 h 1407185"/>
                <a:gd name="connsiteX1" fmla="*/ 10948985 w 10948985"/>
                <a:gd name="connsiteY1" fmla="*/ 0 h 1407185"/>
                <a:gd name="connsiteX2" fmla="*/ 10948985 w 10948985"/>
                <a:gd name="connsiteY2" fmla="*/ 1407185 h 1407185"/>
                <a:gd name="connsiteX3" fmla="*/ 0 w 10948985"/>
                <a:gd name="connsiteY3" fmla="*/ 1407185 h 1407185"/>
                <a:gd name="connsiteX4" fmla="*/ 0 w 10948985"/>
                <a:gd name="connsiteY4" fmla="*/ 0 h 140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8985" h="1407185">
                  <a:moveTo>
                    <a:pt x="0" y="0"/>
                  </a:moveTo>
                  <a:lnTo>
                    <a:pt x="10948985" y="0"/>
                  </a:lnTo>
                  <a:lnTo>
                    <a:pt x="10948985" y="1407185"/>
                  </a:lnTo>
                  <a:lnTo>
                    <a:pt x="0" y="140718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92D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0353" tIns="60960" rIns="60960" bIns="60960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2400" kern="1200" dirty="0" smtClean="0"/>
                <a:t>Detectar tempranamente los problemas sanitarios del patrimonio forestal, así como los daños asociados al recurso y sus productos. </a:t>
              </a:r>
              <a:endParaRPr lang="es-CL" sz="2400" kern="1200" dirty="0"/>
            </a:p>
          </p:txBody>
        </p:sp>
        <p:sp>
          <p:nvSpPr>
            <p:cNvPr id="13" name="12 Elipse"/>
            <p:cNvSpPr/>
            <p:nvPr/>
          </p:nvSpPr>
          <p:spPr>
            <a:xfrm>
              <a:off x="544867" y="7348593"/>
              <a:ext cx="1638350" cy="1638350"/>
            </a:xfrm>
            <a:prstGeom prst="ellipse">
              <a:avLst/>
            </a:prstGeom>
            <a:blipFill dpi="0" rotWithShape="0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3" name="2 Rectángulo"/>
          <p:cNvSpPr/>
          <p:nvPr/>
        </p:nvSpPr>
        <p:spPr>
          <a:xfrm>
            <a:off x="1428020" y="285008"/>
            <a:ext cx="12173606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Metas en  Protección y Restauración del Patrimonio Forestal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1237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3443535" y="3918972"/>
            <a:ext cx="75673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4800" dirty="0" smtClean="0">
                <a:solidFill>
                  <a:schemeClr val="bg1"/>
                </a:solidFill>
              </a:rPr>
              <a:t>¡Muchas gracias</a:t>
            </a:r>
            <a:r>
              <a:rPr lang="es-MX" sz="4800" dirty="0" smtClean="0">
                <a:solidFill>
                  <a:schemeClr val="bg1"/>
                </a:solidFill>
              </a:rPr>
              <a:t>!</a:t>
            </a:r>
            <a:endParaRPr lang="es-CL" sz="4800" dirty="0">
              <a:solidFill>
                <a:schemeClr val="bg1"/>
              </a:solidFill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892629" y="4441810"/>
            <a:ext cx="11634159" cy="1608643"/>
          </a:xfrm>
          <a:prstGeom prst="rect">
            <a:avLst/>
          </a:prstGeom>
          <a:noFill/>
          <a:ln w="3175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4800" b="1" dirty="0" smtClean="0">
                <a:solidFill>
                  <a:schemeClr val="bg1"/>
                </a:solidFill>
              </a:rPr>
              <a:t> POLÍTICA FORESTAL 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MX" sz="4800" b="1" dirty="0" smtClean="0">
                <a:solidFill>
                  <a:schemeClr val="bg1"/>
                </a:solidFill>
              </a:rPr>
              <a:t>2015-2035</a:t>
            </a:r>
            <a:endParaRPr kumimoji="0" lang="es-CL" sz="4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46252795"/>
      </p:ext>
    </p:extLst>
  </p:cSld>
  <p:clrMapOvr>
    <a:masterClrMapping/>
  </p:clrMapOvr>
  <p:transition spd="slow">
    <p:wip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 redondeado"/>
          <p:cNvSpPr/>
          <p:nvPr/>
        </p:nvSpPr>
        <p:spPr>
          <a:xfrm>
            <a:off x="3342288" y="474125"/>
            <a:ext cx="6227379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graphicFrame>
        <p:nvGraphicFramePr>
          <p:cNvPr id="11" name="1 Gráfico"/>
          <p:cNvGraphicFramePr/>
          <p:nvPr>
            <p:extLst>
              <p:ext uri="{D42A27DB-BD31-4B8C-83A1-F6EECF244321}">
                <p14:modId xmlns:p14="http://schemas.microsoft.com/office/powerpoint/2010/main" val="727277208"/>
              </p:ext>
            </p:extLst>
          </p:nvPr>
        </p:nvGraphicFramePr>
        <p:xfrm>
          <a:off x="2175641" y="5574329"/>
          <a:ext cx="8679223" cy="4028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2 Cerrar llave"/>
          <p:cNvSpPr/>
          <p:nvPr/>
        </p:nvSpPr>
        <p:spPr>
          <a:xfrm>
            <a:off x="8599069" y="5913570"/>
            <a:ext cx="295275" cy="198120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s-CL" sz="1100"/>
          </a:p>
        </p:txBody>
      </p:sp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71939"/>
              </p:ext>
            </p:extLst>
          </p:nvPr>
        </p:nvGraphicFramePr>
        <p:xfrm>
          <a:off x="1749973" y="1309764"/>
          <a:ext cx="9285888" cy="4026880"/>
        </p:xfrm>
        <a:graphic>
          <a:graphicData uri="http://schemas.openxmlformats.org/drawingml/2006/table">
            <a:tbl>
              <a:tblPr/>
              <a:tblGrid>
                <a:gridCol w="3826783"/>
                <a:gridCol w="2056369"/>
                <a:gridCol w="1701368"/>
                <a:gridCol w="1701368"/>
              </a:tblGrid>
              <a:tr h="50336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SUPERFICIE DE BOSQUES Y OTRAS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50336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FORMACIONES FORESTALES Y XEROFÍTICAS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503360"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USO DEL SUELO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SUPERFICIE (ha)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503360"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Bosques </a:t>
                      </a:r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nativos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</a:tr>
              <a:tr h="503360"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Plantaciones forestales</a:t>
                      </a:r>
                      <a:endParaRPr lang="es-CL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503360"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Formaciones </a:t>
                      </a:r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xerofíticas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AFC2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</a:tr>
              <a:tr h="503360"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Otros </a:t>
                      </a:r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usos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62,6%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503360"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Total </a:t>
                      </a:r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territorio </a:t>
                      </a:r>
                      <a:r>
                        <a:rPr lang="es-CL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continental</a:t>
                      </a:r>
                      <a:endParaRPr lang="es-CL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L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  <p:sp>
        <p:nvSpPr>
          <p:cNvPr id="8" name="7 Rectángulo"/>
          <p:cNvSpPr/>
          <p:nvPr/>
        </p:nvSpPr>
        <p:spPr>
          <a:xfrm>
            <a:off x="1592553" y="421233"/>
            <a:ext cx="9772650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L" sz="2800" b="1" dirty="0" smtClean="0">
                <a:solidFill>
                  <a:schemeClr val="bg1"/>
                </a:solidFill>
              </a:rPr>
              <a:t>Síntesis del Sector Forestal</a:t>
            </a:r>
            <a:endParaRPr lang="es-CL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4451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Rectángulo redondeado"/>
          <p:cNvSpPr/>
          <p:nvPr/>
        </p:nvSpPr>
        <p:spPr>
          <a:xfrm>
            <a:off x="3310748" y="474125"/>
            <a:ext cx="6448097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696794" y="2067595"/>
            <a:ext cx="977069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b="1" dirty="0" smtClean="0">
              <a:solidFill>
                <a:srgbClr val="00863D"/>
              </a:solidFill>
            </a:endParaRPr>
          </a:p>
          <a:p>
            <a:r>
              <a:rPr lang="es-ES" b="1" dirty="0" smtClean="0">
                <a:solidFill>
                  <a:schemeClr val="tx1"/>
                </a:solidFill>
              </a:rPr>
              <a:t>PIB y EXPORTACIONES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/>
              <a:t>3,1% </a:t>
            </a:r>
            <a:r>
              <a:rPr lang="es-CL" dirty="0"/>
              <a:t>al </a:t>
            </a:r>
            <a:r>
              <a:rPr lang="es-CL" dirty="0" smtClean="0"/>
              <a:t>PIB (sólo bienes).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/>
              <a:t>Genera US</a:t>
            </a:r>
            <a:r>
              <a:rPr lang="es-CL" dirty="0"/>
              <a:t>$ </a:t>
            </a:r>
            <a:r>
              <a:rPr lang="es-CL" dirty="0" smtClean="0"/>
              <a:t>6 mil millones por exportaciones.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/>
              <a:t>Representa el 8</a:t>
            </a:r>
            <a:r>
              <a:rPr lang="es-CL" dirty="0"/>
              <a:t>% de las exportaciones </a:t>
            </a:r>
            <a:r>
              <a:rPr lang="es-CL" dirty="0" smtClean="0"/>
              <a:t>totales de Chile.</a:t>
            </a:r>
          </a:p>
          <a:p>
            <a:pPr marL="342900" indent="-342900">
              <a:buFont typeface="Arial" pitchFamily="34" charset="0"/>
              <a:buChar char="•"/>
            </a:pPr>
            <a:endParaRPr lang="es-CL" dirty="0"/>
          </a:p>
          <a:p>
            <a:r>
              <a:rPr lang="es-CL" b="1" dirty="0" smtClean="0">
                <a:solidFill>
                  <a:schemeClr val="tx1"/>
                </a:solidFill>
              </a:rPr>
              <a:t>EMPLEO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125 </a:t>
            </a:r>
            <a:r>
              <a:rPr lang="es-CL" dirty="0">
                <a:solidFill>
                  <a:schemeClr val="tx1"/>
                </a:solidFill>
              </a:rPr>
              <a:t>mil empleos </a:t>
            </a:r>
            <a:r>
              <a:rPr lang="es-CL" dirty="0" smtClean="0">
                <a:solidFill>
                  <a:schemeClr val="tx1"/>
                </a:solidFill>
              </a:rPr>
              <a:t>directos.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125 mil </a:t>
            </a:r>
            <a:r>
              <a:rPr lang="es-CL" dirty="0">
                <a:solidFill>
                  <a:schemeClr val="tx1"/>
                </a:solidFill>
              </a:rPr>
              <a:t>empleos </a:t>
            </a:r>
            <a:r>
              <a:rPr lang="es-CL" dirty="0" smtClean="0">
                <a:solidFill>
                  <a:schemeClr val="tx1"/>
                </a:solidFill>
              </a:rPr>
              <a:t>indirectos.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91 mil empleos en el sector leña (productores, transportistas, comerciantes).</a:t>
            </a:r>
          </a:p>
          <a:p>
            <a:endParaRPr lang="es-CL" b="1" dirty="0" smtClean="0">
              <a:solidFill>
                <a:srgbClr val="339966"/>
              </a:solidFill>
            </a:endParaRPr>
          </a:p>
          <a:p>
            <a:r>
              <a:rPr lang="es-CL" b="1" dirty="0" smtClean="0">
                <a:solidFill>
                  <a:schemeClr val="tx1"/>
                </a:solidFill>
              </a:rPr>
              <a:t>ENERGÍA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24</a:t>
            </a:r>
            <a:r>
              <a:rPr lang="es-CL" dirty="0">
                <a:solidFill>
                  <a:schemeClr val="tx1"/>
                </a:solidFill>
              </a:rPr>
              <a:t>% de la matriz energética primaria nacional proviene de la </a:t>
            </a:r>
            <a:r>
              <a:rPr lang="es-CL" dirty="0" smtClean="0">
                <a:solidFill>
                  <a:schemeClr val="tx1"/>
                </a:solidFill>
              </a:rPr>
              <a:t>leña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La leña representa el </a:t>
            </a:r>
            <a:r>
              <a:rPr lang="es-ES" dirty="0" smtClean="0"/>
              <a:t>60</a:t>
            </a:r>
            <a:r>
              <a:rPr lang="es-ES" dirty="0"/>
              <a:t>% de la energía primaria </a:t>
            </a:r>
            <a:r>
              <a:rPr lang="es-ES" dirty="0" smtClean="0"/>
              <a:t>de origen nacional. </a:t>
            </a:r>
          </a:p>
          <a:p>
            <a:endParaRPr lang="es-CL" dirty="0" smtClean="0">
              <a:solidFill>
                <a:schemeClr val="tx1"/>
              </a:solidFill>
            </a:endParaRPr>
          </a:p>
          <a:p>
            <a:r>
              <a:rPr lang="es-CL" b="1" dirty="0" smtClean="0">
                <a:solidFill>
                  <a:schemeClr val="tx1"/>
                </a:solidFill>
              </a:rPr>
              <a:t>CARBONO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CL" dirty="0" smtClean="0">
                <a:solidFill>
                  <a:schemeClr val="tx1"/>
                </a:solidFill>
              </a:rPr>
              <a:t>Sumidero del 55% del total de emisiones de GEI de Chile.</a:t>
            </a:r>
            <a:endParaRPr lang="es-CL" sz="3200" dirty="0">
              <a:solidFill>
                <a:schemeClr val="tx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201872" y="426491"/>
            <a:ext cx="13004800" cy="52322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L" sz="2800" b="1" dirty="0" smtClean="0">
                <a:solidFill>
                  <a:schemeClr val="bg1"/>
                </a:solidFill>
              </a:rPr>
              <a:t>Síntesis del Sector Forestal</a:t>
            </a:r>
            <a:endParaRPr lang="es-CL" sz="2800" b="1" dirty="0">
              <a:solidFill>
                <a:schemeClr val="bg1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89" y="2436461"/>
            <a:ext cx="1164908" cy="1164908"/>
          </a:xfrm>
          <a:prstGeom prst="rect">
            <a:avLst/>
          </a:prstGeom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340" y="8113066"/>
            <a:ext cx="1164908" cy="1164908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332" y="4410208"/>
            <a:ext cx="1164908" cy="1164908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683" y="6308798"/>
            <a:ext cx="1164908" cy="1164908"/>
          </a:xfrm>
          <a:prstGeom prst="rect">
            <a:avLst/>
          </a:prstGeom>
        </p:spPr>
      </p:pic>
      <p:sp>
        <p:nvSpPr>
          <p:cNvPr id="15" name="14 Rectángulo"/>
          <p:cNvSpPr/>
          <p:nvPr/>
        </p:nvSpPr>
        <p:spPr>
          <a:xfrm>
            <a:off x="1226051" y="1522317"/>
            <a:ext cx="11055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>
                <a:solidFill>
                  <a:srgbClr val="00863D"/>
                </a:solidFill>
              </a:rPr>
              <a:t>Aportes del sector forestal chileno a la economía nacional</a:t>
            </a:r>
            <a:endParaRPr lang="es-ES" sz="2800" b="1" dirty="0">
              <a:solidFill>
                <a:srgbClr val="0086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140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6" r="22981"/>
          <a:stretch/>
        </p:blipFill>
        <p:spPr>
          <a:xfrm>
            <a:off x="0" y="0"/>
            <a:ext cx="4829175" cy="9753600"/>
          </a:xfrm>
          <a:prstGeom prst="rect">
            <a:avLst/>
          </a:prstGeom>
        </p:spPr>
      </p:pic>
      <p:sp>
        <p:nvSpPr>
          <p:cNvPr id="9" name="8 Rectángulo redondeado"/>
          <p:cNvSpPr/>
          <p:nvPr/>
        </p:nvSpPr>
        <p:spPr>
          <a:xfrm>
            <a:off x="3641852" y="537189"/>
            <a:ext cx="9065173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2362105" y="492506"/>
            <a:ext cx="114467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bg1"/>
                </a:solidFill>
              </a:rPr>
              <a:t>¿Por qué la necesidad de una Política Forestal? </a:t>
            </a:r>
            <a:endParaRPr lang="es-CL" sz="2800" b="1" dirty="0">
              <a:solidFill>
                <a:schemeClr val="bg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060731" y="1222517"/>
            <a:ext cx="7457090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es-CL" b="1" i="1" dirty="0" smtClean="0">
                <a:solidFill>
                  <a:schemeClr val="tx1"/>
                </a:solidFill>
              </a:rPr>
              <a:t>«…</a:t>
            </a:r>
            <a:r>
              <a:rPr lang="es-CL" i="1" dirty="0" smtClean="0">
                <a:solidFill>
                  <a:schemeClr val="tx1"/>
                </a:solidFill>
              </a:rPr>
              <a:t>Un ciclo del desarrollo forestal ha llegado a su término… </a:t>
            </a:r>
          </a:p>
          <a:p>
            <a:pPr algn="r"/>
            <a:r>
              <a:rPr lang="es-CL" i="1" dirty="0" smtClean="0">
                <a:solidFill>
                  <a:schemeClr val="tx1"/>
                </a:solidFill>
              </a:rPr>
              <a:t>Al tiempo que un nuevo ciclo va surgiendo…»</a:t>
            </a:r>
            <a:endParaRPr lang="es-CL" i="1" dirty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5344519" y="3034383"/>
            <a:ext cx="7535917" cy="592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339966"/>
                </a:solidFill>
              </a:rPr>
              <a:t>Sector </a:t>
            </a:r>
            <a:r>
              <a:rPr lang="es-CL" b="1" dirty="0">
                <a:solidFill>
                  <a:srgbClr val="339966"/>
                </a:solidFill>
              </a:rPr>
              <a:t>forestal </a:t>
            </a:r>
            <a:r>
              <a:rPr lang="es-CL" b="1" dirty="0" smtClean="0">
                <a:solidFill>
                  <a:srgbClr val="339966"/>
                </a:solidFill>
              </a:rPr>
              <a:t>chileno:</a:t>
            </a:r>
            <a:r>
              <a:rPr lang="es-CL" dirty="0">
                <a:solidFill>
                  <a:srgbClr val="339966"/>
                </a:solidFill>
              </a:rPr>
              <a:t>	</a:t>
            </a:r>
            <a:endParaRPr lang="es-CL" dirty="0" smtClean="0">
              <a:solidFill>
                <a:srgbClr val="339966"/>
              </a:solidFill>
            </a:endParaRPr>
          </a:p>
          <a:p>
            <a:pPr marL="342900" lvl="5" indent="-342900" algn="l" defTabSz="914400" rtl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s-CL" kern="1200" dirty="0" smtClean="0">
                <a:solidFill>
                  <a:schemeClr val="tx1"/>
                </a:solidFill>
              </a:rPr>
              <a:t>Consolidado </a:t>
            </a:r>
            <a:r>
              <a:rPr lang="es-CL" kern="1200" dirty="0">
                <a:solidFill>
                  <a:schemeClr val="tx1"/>
                </a:solidFill>
              </a:rPr>
              <a:t>a nivel </a:t>
            </a:r>
            <a:r>
              <a:rPr lang="es-CL" kern="1200" dirty="0" smtClean="0">
                <a:solidFill>
                  <a:schemeClr val="tx1"/>
                </a:solidFill>
              </a:rPr>
              <a:t>industrial</a:t>
            </a:r>
          </a:p>
          <a:p>
            <a:pPr marL="342900" lvl="5" indent="-342900" algn="l" defTabSz="914400" rtl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s-CL" kern="1200" dirty="0" smtClean="0">
                <a:solidFill>
                  <a:schemeClr val="tx1"/>
                </a:solidFill>
              </a:rPr>
              <a:t>Con falencias en:</a:t>
            </a:r>
          </a:p>
          <a:p>
            <a:pPr lvl="6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>
                <a:solidFill>
                  <a:schemeClr val="tx1"/>
                </a:solidFill>
              </a:rPr>
              <a:t>	</a:t>
            </a:r>
            <a:r>
              <a:rPr lang="es-CL" kern="1200" dirty="0" smtClean="0">
                <a:solidFill>
                  <a:schemeClr val="tx1"/>
                </a:solidFill>
              </a:rPr>
              <a:t>- </a:t>
            </a:r>
            <a:r>
              <a:rPr lang="es-CL" kern="1200" dirty="0">
                <a:solidFill>
                  <a:schemeClr val="tx1"/>
                </a:solidFill>
              </a:rPr>
              <a:t>A</a:t>
            </a:r>
            <a:r>
              <a:rPr lang="es-CL" kern="1200" dirty="0" smtClean="0">
                <a:solidFill>
                  <a:schemeClr val="tx1"/>
                </a:solidFill>
              </a:rPr>
              <a:t>rticulación</a:t>
            </a:r>
          </a:p>
          <a:p>
            <a:pPr lvl="6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 smtClean="0">
                <a:solidFill>
                  <a:schemeClr val="tx1"/>
                </a:solidFill>
              </a:rPr>
              <a:t>	- Hacer de pequeños propietarios actores 	sectoriales</a:t>
            </a:r>
          </a:p>
          <a:p>
            <a:pPr marL="342900" lvl="8" indent="-342900" algn="l" defTabSz="914400" rtl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s-CL" kern="1200" dirty="0" smtClean="0">
                <a:solidFill>
                  <a:schemeClr val="tx1"/>
                </a:solidFill>
              </a:rPr>
              <a:t>De elevada importancia económica:</a:t>
            </a:r>
          </a:p>
          <a:p>
            <a:pPr lvl="8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 smtClean="0">
                <a:solidFill>
                  <a:schemeClr val="tx1"/>
                </a:solidFill>
              </a:rPr>
              <a:t>	- Con fuerte impacto en la economía.</a:t>
            </a:r>
          </a:p>
          <a:p>
            <a:pPr marL="457200" lvl="8" indent="-457200" algn="l" defTabSz="914400" rtl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s-CL" kern="1200" dirty="0" smtClean="0">
                <a:solidFill>
                  <a:schemeClr val="tx1"/>
                </a:solidFill>
              </a:rPr>
              <a:t>Preocupación social por:</a:t>
            </a:r>
          </a:p>
          <a:p>
            <a:pPr lvl="7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 smtClean="0">
                <a:solidFill>
                  <a:schemeClr val="tx1"/>
                </a:solidFill>
              </a:rPr>
              <a:t>	- Impacto en la naturaleza</a:t>
            </a:r>
          </a:p>
          <a:p>
            <a:pPr lvl="7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>
                <a:solidFill>
                  <a:schemeClr val="tx1"/>
                </a:solidFill>
              </a:rPr>
              <a:t>	</a:t>
            </a:r>
            <a:r>
              <a:rPr lang="es-CL" kern="1200" dirty="0" smtClean="0">
                <a:solidFill>
                  <a:schemeClr val="tx1"/>
                </a:solidFill>
              </a:rPr>
              <a:t>- </a:t>
            </a:r>
            <a:r>
              <a:rPr lang="es-CL" kern="1200" dirty="0" err="1">
                <a:solidFill>
                  <a:schemeClr val="tx1"/>
                </a:solidFill>
              </a:rPr>
              <a:t>I</a:t>
            </a:r>
            <a:r>
              <a:rPr lang="es-CL" kern="1200" dirty="0" err="1" smtClean="0">
                <a:solidFill>
                  <a:schemeClr val="tx1"/>
                </a:solidFill>
              </a:rPr>
              <a:t>nclusividad</a:t>
            </a:r>
            <a:endParaRPr lang="es-CL" kern="1200" dirty="0">
              <a:solidFill>
                <a:schemeClr val="tx1"/>
              </a:solidFill>
            </a:endParaRPr>
          </a:p>
          <a:p>
            <a:pPr marL="342900" lvl="4" indent="-342900" algn="l" defTabSz="914400" rtl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s-CL" kern="1200" dirty="0" smtClean="0">
                <a:solidFill>
                  <a:schemeClr val="tx1"/>
                </a:solidFill>
              </a:rPr>
              <a:t>Potencialidades significativas:</a:t>
            </a:r>
          </a:p>
          <a:p>
            <a:pPr lvl="4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>
                <a:solidFill>
                  <a:schemeClr val="tx1"/>
                </a:solidFill>
              </a:rPr>
              <a:t>	</a:t>
            </a:r>
            <a:r>
              <a:rPr lang="es-CL" kern="1200" dirty="0" smtClean="0">
                <a:solidFill>
                  <a:schemeClr val="tx1"/>
                </a:solidFill>
              </a:rPr>
              <a:t>- </a:t>
            </a:r>
            <a:r>
              <a:rPr lang="es-CL" kern="1200" dirty="0" err="1" smtClean="0">
                <a:solidFill>
                  <a:schemeClr val="tx1"/>
                </a:solidFill>
              </a:rPr>
              <a:t>Dendroenergía</a:t>
            </a:r>
            <a:endParaRPr lang="es-CL" kern="1200" dirty="0">
              <a:solidFill>
                <a:schemeClr val="tx1"/>
              </a:solidFill>
            </a:endParaRPr>
          </a:p>
          <a:p>
            <a:pPr lvl="4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 smtClean="0">
                <a:solidFill>
                  <a:schemeClr val="tx1"/>
                </a:solidFill>
              </a:rPr>
              <a:t>	- Nuevos productos</a:t>
            </a:r>
          </a:p>
          <a:p>
            <a:pPr lvl="4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>
                <a:solidFill>
                  <a:schemeClr val="tx1"/>
                </a:solidFill>
              </a:rPr>
              <a:t>	</a:t>
            </a:r>
            <a:r>
              <a:rPr lang="es-CL" kern="1200" dirty="0" smtClean="0">
                <a:solidFill>
                  <a:schemeClr val="tx1"/>
                </a:solidFill>
              </a:rPr>
              <a:t>- Provisión de servicios</a:t>
            </a:r>
          </a:p>
          <a:p>
            <a:pPr lvl="4" algn="l" defTabSz="914400" rtl="0">
              <a:lnSpc>
                <a:spcPct val="80000"/>
              </a:lnSpc>
              <a:spcBef>
                <a:spcPct val="20000"/>
              </a:spcBef>
            </a:pPr>
            <a:r>
              <a:rPr lang="es-CL" kern="1200" dirty="0">
                <a:solidFill>
                  <a:schemeClr val="tx1"/>
                </a:solidFill>
              </a:rPr>
              <a:t>	</a:t>
            </a:r>
            <a:r>
              <a:rPr lang="es-CL" kern="1200" dirty="0" smtClean="0">
                <a:solidFill>
                  <a:schemeClr val="tx1"/>
                </a:solidFill>
              </a:rPr>
              <a:t>- Restauración</a:t>
            </a:r>
            <a:endParaRPr lang="es-CL" kern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81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3" t="-2394" r="40449" b="2394"/>
          <a:stretch/>
        </p:blipFill>
        <p:spPr>
          <a:xfrm>
            <a:off x="-472966" y="-246994"/>
            <a:ext cx="5303729" cy="10315906"/>
          </a:xfrm>
          <a:prstGeom prst="rect">
            <a:avLst/>
          </a:prstGeom>
        </p:spPr>
      </p:pic>
      <p:sp>
        <p:nvSpPr>
          <p:cNvPr id="9" name="8 Rectángulo redondeado"/>
          <p:cNvSpPr/>
          <p:nvPr/>
        </p:nvSpPr>
        <p:spPr>
          <a:xfrm>
            <a:off x="4981902" y="537189"/>
            <a:ext cx="7441325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202620" y="1698112"/>
            <a:ext cx="7220607" cy="6350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spcAft>
                <a:spcPts val="1422"/>
              </a:spcAft>
              <a:buFont typeface="Wingdings" panose="05000000000000000000" pitchFamily="2" charset="2"/>
              <a:buChar char="§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Organismo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asesor y consultivo del Ministro de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Agricultura, constituido en enero 2015.</a:t>
            </a:r>
          </a:p>
          <a:p>
            <a:pPr marL="457200" indent="-457200" algn="l">
              <a:spcAft>
                <a:spcPts val="1422"/>
              </a:spcAft>
              <a:buFont typeface="Wingdings" panose="05000000000000000000" pitchFamily="2" charset="2"/>
              <a:buChar char="§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Integrado por 16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consejeros titulares y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16 consejeros suplentes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  de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los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diferentes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ámbitos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del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sector forestal chileno:</a:t>
            </a:r>
          </a:p>
          <a:p>
            <a:pPr marL="979488" indent="-487363" algn="l">
              <a:buFontTx/>
              <a:buChar char="-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Servicios públicos, </a:t>
            </a:r>
          </a:p>
          <a:p>
            <a:pPr marL="979488" indent="-487363" algn="l">
              <a:buFontTx/>
              <a:buChar char="-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Gremios profesionales y empresariales, </a:t>
            </a:r>
          </a:p>
          <a:p>
            <a:pPr marL="979488" indent="-487363" algn="l">
              <a:buFontTx/>
              <a:buChar char="-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Instituciones académicas y científicas, </a:t>
            </a:r>
          </a:p>
          <a:p>
            <a:pPr marL="979488" indent="-487363" algn="l">
              <a:buFontTx/>
              <a:buChar char="-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Entidades ambientalistas, y </a:t>
            </a:r>
          </a:p>
          <a:p>
            <a:pPr marL="979488" indent="-487363" algn="l">
              <a:spcAft>
                <a:spcPts val="1422"/>
              </a:spcAft>
              <a:buFontTx/>
              <a:buChar char="-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Organizaciones sociales (trabajadores, campesinos, pueblos indígenas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).</a:t>
            </a:r>
            <a:endParaRPr lang="es-CL" dirty="0">
              <a:latin typeface="+mj-lt"/>
              <a:ea typeface="Segoe UI Symbol" panose="020B0502040204020203" pitchFamily="34" charset="0"/>
              <a:cs typeface="Times New Roman"/>
            </a:endParaRPr>
          </a:p>
          <a:p>
            <a:pPr marL="342900" indent="-342900" algn="l">
              <a:spcAft>
                <a:spcPts val="1422"/>
              </a:spcAft>
              <a:buFont typeface="Wingdings" pitchFamily="2" charset="2"/>
              <a:buChar char="§"/>
            </a:pP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P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residido </a:t>
            </a:r>
            <a:r>
              <a:rPr lang="es-CL" dirty="0">
                <a:latin typeface="+mj-lt"/>
                <a:ea typeface="Segoe UI Symbol" panose="020B0502040204020203" pitchFamily="34" charset="0"/>
                <a:cs typeface="Times New Roman"/>
              </a:rPr>
              <a:t>por el Director Ejecutivo de CONAF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.</a:t>
            </a:r>
          </a:p>
          <a:p>
            <a:pPr marL="457200" indent="-457200" algn="l">
              <a:spcAft>
                <a:spcPts val="1422"/>
              </a:spcAft>
              <a:buFont typeface="Wingdings" panose="05000000000000000000" pitchFamily="2" charset="2"/>
              <a:buChar char="§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Times New Roman"/>
              </a:rPr>
              <a:t>Misión: </a:t>
            </a:r>
            <a:r>
              <a:rPr lang="es-CL" b="1" dirty="0" smtClean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Times New Roman"/>
              </a:rPr>
              <a:t>Diseñar </a:t>
            </a:r>
            <a:r>
              <a:rPr lang="es-CL" b="1" dirty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Times New Roman"/>
              </a:rPr>
              <a:t>la política forestal chilena, acompañar su implementación y evaluar su desempeño.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830762" y="367510"/>
            <a:ext cx="77151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¿Qué es el Consejo de Política </a:t>
            </a:r>
            <a:r>
              <a:rPr lang="es-CL" sz="2800" b="1" dirty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F</a:t>
            </a: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orestal?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6141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39"/>
          <a:stretch/>
        </p:blipFill>
        <p:spPr>
          <a:xfrm>
            <a:off x="-390877" y="0"/>
            <a:ext cx="5199366" cy="9753600"/>
          </a:xfrm>
          <a:prstGeom prst="rect">
            <a:avLst/>
          </a:prstGeom>
        </p:spPr>
      </p:pic>
      <p:sp>
        <p:nvSpPr>
          <p:cNvPr id="8" name="7 Rectángulo redondeado"/>
          <p:cNvSpPr/>
          <p:nvPr/>
        </p:nvSpPr>
        <p:spPr>
          <a:xfrm>
            <a:off x="1119352" y="534041"/>
            <a:ext cx="11347393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5050112" y="1915148"/>
            <a:ext cx="7120867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1422"/>
              </a:spcAft>
              <a:buClr>
                <a:srgbClr val="006600"/>
              </a:buClr>
              <a:buSzPct val="95000"/>
              <a:buFont typeface="Arial" panose="020B0604020202020204" pitchFamily="34" charset="0"/>
              <a:buChar char="•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Proceso </a:t>
            </a:r>
            <a:r>
              <a:rPr lang="es-CL" b="1" dirty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participativo</a:t>
            </a:r>
            <a:r>
              <a:rPr lang="es-CL" b="1" dirty="0" smtClean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algn="just">
              <a:spcAft>
                <a:spcPts val="1422"/>
              </a:spcAft>
              <a:buClr>
                <a:srgbClr val="006600"/>
              </a:buClr>
              <a:buSzPct val="95000"/>
              <a:buFont typeface="Arial" panose="020B0604020202020204" pitchFamily="34" charset="0"/>
              <a:buChar char="•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Diseño </a:t>
            </a:r>
            <a:r>
              <a:rPr lang="es-CL" b="1" dirty="0" smtClean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inclusivo.</a:t>
            </a:r>
          </a:p>
          <a:p>
            <a:pPr marL="457200" indent="-457200" algn="just">
              <a:spcAft>
                <a:spcPts val="1422"/>
              </a:spcAft>
              <a:buClr>
                <a:srgbClr val="006600"/>
              </a:buClr>
              <a:buSzPct val="95000"/>
              <a:buFont typeface="Arial" panose="020B0604020202020204" pitchFamily="34" charset="0"/>
              <a:buChar char="•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Contenido </a:t>
            </a:r>
            <a:r>
              <a:rPr lang="es-CL" b="1" dirty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consensuado</a:t>
            </a:r>
            <a:r>
              <a:rPr lang="es-CL" dirty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 por todos los 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actores.</a:t>
            </a:r>
          </a:p>
          <a:p>
            <a:pPr marL="457200" indent="-457200" algn="l">
              <a:spcAft>
                <a:spcPts val="1422"/>
              </a:spcAft>
              <a:buClr>
                <a:srgbClr val="006600"/>
              </a:buClr>
              <a:buSzPct val="95000"/>
              <a:buFont typeface="Arial" panose="020B0604020202020204" pitchFamily="34" charset="0"/>
              <a:buChar char="•"/>
            </a:pP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Formulada </a:t>
            </a:r>
            <a:r>
              <a:rPr lang="es-CL" dirty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bajo el concepto de </a:t>
            </a:r>
            <a:r>
              <a:rPr lang="es-CL" b="1" dirty="0" smtClean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Desarrollo Forestal Sustentable</a:t>
            </a:r>
            <a:r>
              <a:rPr lang="es-CL" dirty="0" smtClean="0">
                <a:solidFill>
                  <a:srgbClr val="00863D"/>
                </a:solidFill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:</a:t>
            </a:r>
            <a:r>
              <a:rPr lang="es-CL" dirty="0" smtClean="0">
                <a:latin typeface="+mj-lt"/>
                <a:ea typeface="Segoe UI Symbol" panose="020B0502040204020203" pitchFamily="34" charset="0"/>
                <a:cs typeface="Arial" panose="020B0604020202020204" pitchFamily="34" charset="0"/>
              </a:rPr>
              <a:t> «</a:t>
            </a:r>
            <a:r>
              <a:rPr lang="es-CL" i="1" dirty="0">
                <a:latin typeface="+mj-lt"/>
                <a:ea typeface="Segoe UI Symbol" panose="020B0502040204020203" pitchFamily="34" charset="0"/>
              </a:rPr>
              <a:t>Contribución del sector forestal chileno al desarrollo económico-productivo, ecológico y social-cultural del país, mediante la conservación, el manejo integral y el aprovechamiento y uso racional de los recursos, de las cuencas y los ecosistemas forestales</a:t>
            </a:r>
            <a:r>
              <a:rPr lang="es-CL" dirty="0" smtClean="0">
                <a:latin typeface="+mj-lt"/>
                <a:ea typeface="Segoe UI Symbol" panose="020B0502040204020203" pitchFamily="34" charset="0"/>
              </a:rPr>
              <a:t>.»</a:t>
            </a:r>
            <a:endParaRPr lang="es-CL" dirty="0">
              <a:latin typeface="+mj-lt"/>
              <a:ea typeface="Segoe UI Symbol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119352" y="366456"/>
            <a:ext cx="11347393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422"/>
              </a:spcAft>
              <a:buClr>
                <a:srgbClr val="006600"/>
              </a:buClr>
              <a:buSzPct val="95000"/>
            </a:pP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Principios esenciales para la elaboración</a:t>
            </a:r>
            <a:r>
              <a:rPr lang="es-CL" sz="2800" b="1" dirty="0" smtClean="0">
                <a:solidFill>
                  <a:srgbClr val="00863D"/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anose="020B0604020202020204" pitchFamily="34" charset="0"/>
              </a:rPr>
              <a:t>de la Política Forestal</a:t>
            </a:r>
            <a:endParaRPr lang="es-CL" sz="2800" b="1" dirty="0">
              <a:solidFill>
                <a:schemeClr val="bg1"/>
              </a:solidFill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6141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/>
          <a:stretch/>
        </p:blipFill>
        <p:spPr>
          <a:xfrm>
            <a:off x="-252248" y="-583324"/>
            <a:ext cx="13257048" cy="10334798"/>
          </a:xfrm>
          <a:prstGeom prst="rect">
            <a:avLst/>
          </a:prstGeom>
        </p:spPr>
      </p:pic>
      <p:pic>
        <p:nvPicPr>
          <p:cNvPr id="126" name="image4.png" descr="blanco.png"/>
          <p:cNvPicPr/>
          <p:nvPr/>
        </p:nvPicPr>
        <p:blipFill>
          <a:blip r:embed="rId3">
            <a:alphaModFix amt="50000"/>
            <a:extLst/>
          </a:blip>
          <a:stretch>
            <a:fillRect/>
          </a:stretch>
        </p:blipFill>
        <p:spPr>
          <a:xfrm>
            <a:off x="3780889" y="1884297"/>
            <a:ext cx="5515511" cy="1494248"/>
          </a:xfrm>
          <a:prstGeom prst="rect">
            <a:avLst/>
          </a:prstGeom>
          <a:ln w="28575">
            <a:solidFill>
              <a:srgbClr val="FFFF00"/>
            </a:solidFill>
            <a:miter lim="400000"/>
          </a:ln>
        </p:spPr>
      </p:pic>
      <p:sp>
        <p:nvSpPr>
          <p:cNvPr id="129" name="Shape 129"/>
          <p:cNvSpPr/>
          <p:nvPr/>
        </p:nvSpPr>
        <p:spPr>
          <a:xfrm>
            <a:off x="11455510" y="8069935"/>
            <a:ext cx="131375" cy="40830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65020" tIns="65020" rIns="65020" bIns="65020">
            <a:spAutoFit/>
          </a:bodyPr>
          <a:lstStyle>
            <a:lvl1pPr>
              <a:defRPr sz="13400">
                <a:solidFill>
                  <a:srgbClr val="FFFFFF"/>
                </a:solidFill>
                <a:latin typeface="Bebas"/>
                <a:ea typeface="Bebas"/>
                <a:cs typeface="Bebas"/>
                <a:sym typeface="Beba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endParaRPr dirty="0"/>
          </a:p>
        </p:txBody>
      </p:sp>
      <p:pic>
        <p:nvPicPr>
          <p:cNvPr id="10" name="image4.png" descr="blanco.png"/>
          <p:cNvPicPr/>
          <p:nvPr/>
        </p:nvPicPr>
        <p:blipFill>
          <a:blip r:embed="rId3">
            <a:alphaModFix amt="50000"/>
            <a:extLst/>
          </a:blip>
          <a:stretch>
            <a:fillRect/>
          </a:stretch>
        </p:blipFill>
        <p:spPr>
          <a:xfrm>
            <a:off x="7719647" y="4132232"/>
            <a:ext cx="5050422" cy="1484884"/>
          </a:xfrm>
          <a:prstGeom prst="rect">
            <a:avLst/>
          </a:prstGeom>
          <a:ln w="38100">
            <a:solidFill>
              <a:srgbClr val="FFFF00"/>
            </a:solidFill>
            <a:miter lim="400000"/>
          </a:ln>
        </p:spPr>
      </p:pic>
      <p:pic>
        <p:nvPicPr>
          <p:cNvPr id="11" name="image4.png" descr="blanco.png"/>
          <p:cNvPicPr/>
          <p:nvPr/>
        </p:nvPicPr>
        <p:blipFill>
          <a:blip r:embed="rId3">
            <a:alphaModFix amt="50000"/>
            <a:extLst/>
          </a:blip>
          <a:stretch>
            <a:fillRect/>
          </a:stretch>
        </p:blipFill>
        <p:spPr>
          <a:xfrm>
            <a:off x="3963720" y="6494119"/>
            <a:ext cx="5789881" cy="1575816"/>
          </a:xfrm>
          <a:prstGeom prst="rect">
            <a:avLst/>
          </a:prstGeom>
          <a:ln w="28575">
            <a:solidFill>
              <a:srgbClr val="FFC000"/>
            </a:solidFill>
            <a:miter lim="400000"/>
          </a:ln>
        </p:spPr>
      </p:pic>
      <p:pic>
        <p:nvPicPr>
          <p:cNvPr id="12" name="image4.png" descr="blanco.png"/>
          <p:cNvPicPr/>
          <p:nvPr/>
        </p:nvPicPr>
        <p:blipFill>
          <a:blip r:embed="rId3">
            <a:alphaModFix amt="50000"/>
            <a:extLst/>
          </a:blip>
          <a:stretch>
            <a:fillRect/>
          </a:stretch>
        </p:blipFill>
        <p:spPr>
          <a:xfrm>
            <a:off x="153720" y="4196997"/>
            <a:ext cx="5077361" cy="1420119"/>
          </a:xfrm>
          <a:prstGeom prst="rect">
            <a:avLst/>
          </a:prstGeom>
          <a:ln w="28575">
            <a:solidFill>
              <a:srgbClr val="FFC000"/>
            </a:solidFill>
            <a:miter lim="400000"/>
          </a:ln>
        </p:spPr>
      </p:pic>
      <p:sp>
        <p:nvSpPr>
          <p:cNvPr id="4" name="3 Rectángulo"/>
          <p:cNvSpPr/>
          <p:nvPr/>
        </p:nvSpPr>
        <p:spPr>
          <a:xfrm>
            <a:off x="3287443" y="1903971"/>
            <a:ext cx="65024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Institucionalidad </a:t>
            </a:r>
          </a:p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Forestal</a:t>
            </a:r>
          </a:p>
        </p:txBody>
      </p:sp>
      <p:sp>
        <p:nvSpPr>
          <p:cNvPr id="6" name="5 Rectángulo"/>
          <p:cNvSpPr/>
          <p:nvPr/>
        </p:nvSpPr>
        <p:spPr>
          <a:xfrm>
            <a:off x="4531094" y="6598281"/>
            <a:ext cx="459773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Productividad </a:t>
            </a:r>
            <a:endParaRPr lang="es-CL" sz="2800" b="1" dirty="0" smtClean="0">
              <a:solidFill>
                <a:schemeClr val="bg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ctr" defTabSz="379301">
              <a:lnSpc>
                <a:spcPct val="150000"/>
              </a:lnSpc>
            </a:pPr>
            <a:r>
              <a:rPr lang="es-CL" sz="28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y Crecimiento Económico</a:t>
            </a:r>
            <a:endParaRPr lang="es-CL" sz="2800" b="1" dirty="0">
              <a:solidFill>
                <a:schemeClr val="bg1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4220745"/>
            <a:ext cx="50773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Inclusión y </a:t>
            </a:r>
          </a:p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Equidad Social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820769" y="4140118"/>
            <a:ext cx="57898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Protección y Restauración </a:t>
            </a:r>
            <a:endParaRPr lang="es-CL" sz="2800" b="1" dirty="0" smtClean="0">
              <a:solidFill>
                <a:schemeClr val="bg1"/>
              </a:solidFill>
              <a:latin typeface="Arial" pitchFamily="34" charset="0"/>
              <a:ea typeface="Calibri"/>
              <a:cs typeface="Arial" pitchFamily="34" charset="0"/>
            </a:endParaRPr>
          </a:p>
          <a:p>
            <a:pPr algn="r" defTabSz="379301">
              <a:lnSpc>
                <a:spcPct val="150000"/>
              </a:lnSpc>
            </a:pPr>
            <a:r>
              <a:rPr lang="es-CL" sz="2800" b="1" dirty="0" smtClean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del </a:t>
            </a:r>
            <a:r>
              <a:rPr lang="es-CL" sz="2800" b="1" dirty="0">
                <a:solidFill>
                  <a:schemeClr val="bg1"/>
                </a:solidFill>
                <a:latin typeface="Arial" pitchFamily="34" charset="0"/>
                <a:ea typeface="Calibri"/>
                <a:cs typeface="Arial" pitchFamily="34" charset="0"/>
              </a:rPr>
              <a:t>Patrimonio Forestal</a:t>
            </a:r>
          </a:p>
        </p:txBody>
      </p:sp>
      <p:sp>
        <p:nvSpPr>
          <p:cNvPr id="2" name="1 Flecha cuádruple"/>
          <p:cNvSpPr/>
          <p:nvPr/>
        </p:nvSpPr>
        <p:spPr>
          <a:xfrm>
            <a:off x="5598942" y="4184625"/>
            <a:ext cx="1913206" cy="1216152"/>
          </a:xfrm>
          <a:prstGeom prst="quadArrow">
            <a:avLst>
              <a:gd name="adj1" fmla="val 22500"/>
              <a:gd name="adj2" fmla="val 28284"/>
              <a:gd name="adj3" fmla="val 22500"/>
            </a:avLst>
          </a:prstGeom>
          <a:solidFill>
            <a:srgbClr val="FFC000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2692400" y="474125"/>
            <a:ext cx="7775903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607752" y="296817"/>
            <a:ext cx="10043001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379301">
              <a:lnSpc>
                <a:spcPct val="150000"/>
              </a:lnSpc>
            </a:pPr>
            <a:r>
              <a:rPr lang="es-CL" sz="2800" b="1" dirty="0">
                <a:solidFill>
                  <a:schemeClr val="bg1"/>
                </a:solidFill>
                <a:ea typeface="Calibri"/>
                <a:cs typeface="Arial" pitchFamily="34" charset="0"/>
              </a:rPr>
              <a:t>DESARROLLO FORESTAL </a:t>
            </a:r>
            <a:r>
              <a:rPr lang="es-CL" sz="2800" b="1" dirty="0" smtClean="0">
                <a:solidFill>
                  <a:schemeClr val="bg1"/>
                </a:solidFill>
                <a:ea typeface="Calibri"/>
                <a:cs typeface="Arial" pitchFamily="34" charset="0"/>
              </a:rPr>
              <a:t>SUSTENTABLE</a:t>
            </a:r>
            <a:endParaRPr lang="es-CL" sz="2800" b="1" dirty="0">
              <a:solidFill>
                <a:schemeClr val="bg1"/>
              </a:solidFill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411628"/>
      </p:ext>
    </p:extLst>
  </p:cSld>
  <p:clrMapOvr>
    <a:masterClrMapping/>
  </p:clrMapOvr>
  <p:transition spd="slow">
    <p:wipe/>
  </p:transition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731077" y="1618949"/>
            <a:ext cx="949819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s-CL" sz="2800" b="1" dirty="0" smtClean="0">
                <a:solidFill>
                  <a:srgbClr val="00863D"/>
                </a:solidFill>
                <a:latin typeface="+mj-lt"/>
              </a:rPr>
              <a:t>Institucionalidad Forestal</a:t>
            </a:r>
          </a:p>
          <a:p>
            <a:endParaRPr lang="es-CL" dirty="0" smtClean="0">
              <a:latin typeface="+mj-lt"/>
            </a:endParaRPr>
          </a:p>
          <a:p>
            <a:r>
              <a:rPr lang="es-CL" dirty="0" smtClean="0">
                <a:latin typeface="+mj-lt"/>
              </a:rPr>
              <a:t>Establecer </a:t>
            </a:r>
            <a:r>
              <a:rPr lang="es-CL" dirty="0">
                <a:latin typeface="+mj-lt"/>
              </a:rPr>
              <a:t>una institucionalidad pública forestal acorde a la importancia estratégica del sector, para la conducción e implementación de la política forestal y su orientación hacia un desarrollo forestal sustentable</a:t>
            </a:r>
          </a:p>
          <a:p>
            <a:endParaRPr lang="es-C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s-CL" sz="2800" b="1" dirty="0" smtClean="0">
                <a:solidFill>
                  <a:srgbClr val="00863D"/>
                </a:solidFill>
                <a:latin typeface="+mj-lt"/>
              </a:rPr>
              <a:t>Productividad y crecimiento económico</a:t>
            </a:r>
          </a:p>
          <a:p>
            <a:endParaRPr lang="es-CL" dirty="0" smtClean="0">
              <a:latin typeface="+mj-lt"/>
            </a:endParaRPr>
          </a:p>
          <a:p>
            <a:r>
              <a:rPr lang="es-CL" dirty="0" smtClean="0">
                <a:latin typeface="+mj-lt"/>
              </a:rPr>
              <a:t>Impulsar </a:t>
            </a:r>
            <a:r>
              <a:rPr lang="es-CL" dirty="0">
                <a:latin typeface="+mj-lt"/>
              </a:rPr>
              <a:t>la silvicultura, la industrialización y el aprovechamiento integral de los recursos forestales, para que contribuyan al incremento de la productividad y la producción de bienes y servicios, como aporte significativo al desarrollo económico y social del país</a:t>
            </a:r>
          </a:p>
          <a:p>
            <a:endParaRPr lang="es-CL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4 Rectángulo redondeado"/>
          <p:cNvSpPr/>
          <p:nvPr/>
        </p:nvSpPr>
        <p:spPr>
          <a:xfrm>
            <a:off x="1242331" y="474125"/>
            <a:ext cx="10518740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416682" y="411061"/>
            <a:ext cx="10138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s-CL" sz="2800" b="1" kern="1200" dirty="0" smtClean="0">
                <a:solidFill>
                  <a:schemeClr val="bg1"/>
                </a:solidFill>
                <a:latin typeface="Arial"/>
                <a:ea typeface="Bebas"/>
                <a:cs typeface="Arial"/>
                <a:sym typeface="Bebas"/>
              </a:rPr>
              <a:t>Ejes de Impacto  y Objetivos de la Política Forestal</a:t>
            </a:r>
            <a:endParaRPr lang="es-CL" sz="2800" b="1" kern="1200" dirty="0">
              <a:solidFill>
                <a:schemeClr val="bg1"/>
              </a:solidFill>
              <a:latin typeface="Arial"/>
              <a:ea typeface="Bebas"/>
              <a:cs typeface="Arial"/>
              <a:sym typeface="Bebas"/>
            </a:endParaRPr>
          </a:p>
        </p:txBody>
      </p:sp>
      <p:sp>
        <p:nvSpPr>
          <p:cNvPr id="6" name="5 Forma"/>
          <p:cNvSpPr/>
          <p:nvPr/>
        </p:nvSpPr>
        <p:spPr>
          <a:xfrm>
            <a:off x="7163864" y="6511065"/>
            <a:ext cx="4931076" cy="3081924"/>
          </a:xfrm>
          <a:prstGeom prst="swooshArrow">
            <a:avLst>
              <a:gd name="adj1" fmla="val 25000"/>
              <a:gd name="adj2" fmla="val 25000"/>
            </a:avLst>
          </a:prstGeom>
          <a:blipFill dpi="0" rotWithShape="0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8489640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"/>
          <p:cNvSpPr/>
          <p:nvPr/>
        </p:nvSpPr>
        <p:spPr>
          <a:xfrm>
            <a:off x="7163864" y="6511065"/>
            <a:ext cx="4931076" cy="3081924"/>
          </a:xfrm>
          <a:prstGeom prst="swooshArrow">
            <a:avLst>
              <a:gd name="adj1" fmla="val 25000"/>
              <a:gd name="adj2" fmla="val 25000"/>
            </a:avLst>
          </a:prstGeom>
          <a:blipFill dpi="0" rotWithShape="0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1 Rectángulo"/>
          <p:cNvSpPr/>
          <p:nvPr/>
        </p:nvSpPr>
        <p:spPr>
          <a:xfrm>
            <a:off x="1476586" y="1642509"/>
            <a:ext cx="1045791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s-CL" sz="2800" b="1" dirty="0">
                <a:solidFill>
                  <a:srgbClr val="00863D"/>
                </a:solidFill>
              </a:rPr>
              <a:t>Inclusión y equidad social</a:t>
            </a:r>
          </a:p>
          <a:p>
            <a:endParaRPr lang="es-CL" dirty="0" smtClean="0"/>
          </a:p>
          <a:p>
            <a:r>
              <a:rPr lang="es-CL" dirty="0" smtClean="0"/>
              <a:t>Generar </a:t>
            </a:r>
            <a:r>
              <a:rPr lang="es-CL" dirty="0"/>
              <a:t>las condiciones y los instrumentos necesarios para que el desarrollo forestal disminuya las brechas sociales y tecnológicas, mejore las condiciones y calidad de vida de los trabajadores forestales y sus familias, y respete la tradición y cultura de las comunidades campesinas e indígenas.</a:t>
            </a:r>
          </a:p>
          <a:p>
            <a:endParaRPr lang="es-CL" sz="2800" b="1" dirty="0">
              <a:solidFill>
                <a:srgbClr val="00863D"/>
              </a:solidFill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s-CL" sz="2800" b="1" dirty="0">
                <a:solidFill>
                  <a:srgbClr val="00863D"/>
                </a:solidFill>
              </a:rPr>
              <a:t>Protección y restauración del patrimonio forestal</a:t>
            </a:r>
          </a:p>
          <a:p>
            <a:endParaRPr lang="es-CL" dirty="0" smtClean="0"/>
          </a:p>
          <a:p>
            <a:r>
              <a:rPr lang="es-CL" dirty="0" smtClean="0"/>
              <a:t>Conservar </a:t>
            </a:r>
            <a:r>
              <a:rPr lang="es-CL" dirty="0"/>
              <a:t>e incrementar el patrimonio forestal del Estado, desarrollar los bienes y servicios ambientales y restaurar y proteger la biodiversidad que brindan los recursos y ecosistemas forestales.</a:t>
            </a:r>
          </a:p>
        </p:txBody>
      </p:sp>
      <p:sp>
        <p:nvSpPr>
          <p:cNvPr id="4" name="3 Rectángulo redondeado"/>
          <p:cNvSpPr/>
          <p:nvPr/>
        </p:nvSpPr>
        <p:spPr>
          <a:xfrm>
            <a:off x="1541885" y="474125"/>
            <a:ext cx="9903884" cy="421521"/>
          </a:xfrm>
          <a:prstGeom prst="roundRect">
            <a:avLst/>
          </a:prstGeom>
          <a:solidFill>
            <a:srgbClr val="339966"/>
          </a:solidFill>
          <a:ln w="12700" cap="flat">
            <a:solidFill>
              <a:srgbClr val="4F81BD"/>
            </a:solidFill>
            <a:prstDash val="solid"/>
            <a:bevel/>
          </a:ln>
          <a:effectLst>
            <a:outerShdw blurRad="38100" dist="254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5023" tIns="65023" rIns="65023" bIns="65023" numCol="1" spcCol="38100" rtlCol="0" anchor="ctr">
            <a:spAutoFit/>
          </a:bodyPr>
          <a:lstStyle/>
          <a:p>
            <a:pPr marL="0" marR="0" indent="0" algn="l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L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400916" y="442593"/>
            <a:ext cx="101385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s-CL" sz="2800" b="1" kern="1200" dirty="0" smtClean="0">
                <a:solidFill>
                  <a:schemeClr val="bg1"/>
                </a:solidFill>
                <a:latin typeface="Arial"/>
                <a:ea typeface="Bebas"/>
                <a:cs typeface="Arial"/>
                <a:sym typeface="Bebas"/>
              </a:rPr>
              <a:t>Ejes de Impacto  y Objetivos de la Política Forestal</a:t>
            </a:r>
            <a:endParaRPr lang="es-CL" sz="2800" b="1" kern="1200" dirty="0">
              <a:solidFill>
                <a:schemeClr val="bg1"/>
              </a:solidFill>
              <a:latin typeface="Arial"/>
              <a:ea typeface="Bebas"/>
              <a:cs typeface="Arial"/>
              <a:sym typeface="Bebas"/>
            </a:endParaRPr>
          </a:p>
        </p:txBody>
      </p:sp>
    </p:spTree>
    <p:extLst>
      <p:ext uri="{BB962C8B-B14F-4D97-AF65-F5344CB8AC3E}">
        <p14:creationId xmlns:p14="http://schemas.microsoft.com/office/powerpoint/2010/main" val="173808472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F81BD"/>
          </a:solidFill>
          <a:prstDash val="solid"/>
          <a:beve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65023" tIns="65023" rIns="65023" bIns="65023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F81BD"/>
          </a:solidFill>
          <a:prstDash val="solid"/>
          <a:beve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</a:spPr>
      <a:bodyPr rot="0" spcFirstLastPara="1" vertOverflow="overflow" horzOverflow="overflow" vert="horz" wrap="square" lIns="65023" tIns="65023" rIns="65023" bIns="65023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4F81BD"/>
          </a:solidFill>
          <a:prstDash val="solid"/>
          <a:beve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65023" tIns="65023" rIns="65023" bIns="65023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4F81BD"/>
          </a:solidFill>
          <a:prstDash val="solid"/>
          <a:beve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</a:spPr>
      <a:bodyPr rot="0" spcFirstLastPara="1" vertOverflow="overflow" horzOverflow="overflow" vert="horz" wrap="square" lIns="65023" tIns="65023" rIns="65023" bIns="65023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</TotalTime>
  <Words>1036</Words>
  <Application>Microsoft Office PowerPoint</Application>
  <PresentationFormat>Personalizado</PresentationFormat>
  <Paragraphs>132</Paragraphs>
  <Slides>14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Default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oquintanilla</dc:creator>
  <cp:lastModifiedBy>USUARIO</cp:lastModifiedBy>
  <cp:revision>203</cp:revision>
  <cp:lastPrinted>2016-08-10T13:28:29Z</cp:lastPrinted>
  <dcterms:modified xsi:type="dcterms:W3CDTF">2016-11-23T16:19:42Z</dcterms:modified>
</cp:coreProperties>
</file>