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61" r:id="rId2"/>
    <p:sldId id="264" r:id="rId3"/>
    <p:sldId id="292" r:id="rId4"/>
    <p:sldId id="293" r:id="rId5"/>
    <p:sldId id="294" r:id="rId6"/>
    <p:sldId id="295" r:id="rId7"/>
    <p:sldId id="291" r:id="rId8"/>
    <p:sldId id="268" r:id="rId9"/>
    <p:sldId id="297" r:id="rId10"/>
    <p:sldId id="281" r:id="rId11"/>
    <p:sldId id="284" r:id="rId12"/>
    <p:sldId id="273" r:id="rId13"/>
    <p:sldId id="276" r:id="rId14"/>
    <p:sldId id="271" r:id="rId15"/>
    <p:sldId id="299" r:id="rId16"/>
    <p:sldId id="298" r:id="rId17"/>
    <p:sldId id="258" r:id="rId18"/>
    <p:sldId id="275" r:id="rId19"/>
    <p:sldId id="265" r:id="rId20"/>
    <p:sldId id="272" r:id="rId21"/>
    <p:sldId id="296" r:id="rId22"/>
    <p:sldId id="263" r:id="rId23"/>
    <p:sldId id="270" r:id="rId24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5620"/>
    <p:restoredTop sz="94660"/>
  </p:normalViewPr>
  <p:slideViewPr>
    <p:cSldViewPr>
      <p:cViewPr>
        <p:scale>
          <a:sx n="102" d="100"/>
          <a:sy n="102" d="100"/>
        </p:scale>
        <p:origin x="-67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C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CL"/>
              <a:t>Evolución Mercado Leña Seca con origen sostenible</a:t>
            </a:r>
          </a:p>
          <a:p>
            <a:pPr>
              <a:defRPr/>
            </a:pPr>
            <a:r>
              <a:rPr lang="es-CL"/>
              <a:t> (SNCL-CONAF, 2007-2016)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Volumen leña certificada (SNCL)</c:v>
                </c:pt>
              </c:strCache>
            </c:strRef>
          </c:tx>
          <c:spPr>
            <a:ln>
              <a:solidFill>
                <a:srgbClr val="00B0F0"/>
              </a:solidFill>
            </a:ln>
          </c:spPr>
          <c:marker>
            <c:symbol val="none"/>
          </c:marker>
          <c:cat>
            <c:numRef>
              <c:f>Hoja1!$A$2:$A$11</c:f>
              <c:numCache>
                <c:formatCode>General</c:formatCod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numCache>
            </c:numRef>
          </c:cat>
          <c:val>
            <c:numRef>
              <c:f>Hoja1!$B$2:$B$11</c:f>
              <c:numCache>
                <c:formatCode>#,##0</c:formatCode>
                <c:ptCount val="10"/>
                <c:pt idx="0">
                  <c:v>20180</c:v>
                </c:pt>
                <c:pt idx="1">
                  <c:v>45531</c:v>
                </c:pt>
                <c:pt idx="2">
                  <c:v>75229</c:v>
                </c:pt>
                <c:pt idx="3">
                  <c:v>109525</c:v>
                </c:pt>
                <c:pt idx="4">
                  <c:v>178716</c:v>
                </c:pt>
                <c:pt idx="5">
                  <c:v>184356</c:v>
                </c:pt>
                <c:pt idx="6">
                  <c:v>210558</c:v>
                </c:pt>
                <c:pt idx="7">
                  <c:v>178974</c:v>
                </c:pt>
                <c:pt idx="8">
                  <c:v>244488</c:v>
                </c:pt>
                <c:pt idx="9">
                  <c:v>246430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Volumen leña seca aportada por proyectos  CONAF</c:v>
                </c:pt>
              </c:strCache>
            </c:strRef>
          </c:tx>
          <c:spPr>
            <a:ln>
              <a:solidFill>
                <a:srgbClr val="92D050"/>
              </a:solidFill>
            </a:ln>
          </c:spPr>
          <c:marker>
            <c:symbol val="none"/>
          </c:marker>
          <c:cat>
            <c:numRef>
              <c:f>Hoja1!$A$2:$A$11</c:f>
              <c:numCache>
                <c:formatCode>General</c:formatCod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numCache>
            </c:numRef>
          </c:cat>
          <c:val>
            <c:numRef>
              <c:f>Hoja1!$C$2:$C$11</c:f>
              <c:numCache>
                <c:formatCode>#,##0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10000</c:v>
                </c:pt>
                <c:pt idx="8">
                  <c:v>27510</c:v>
                </c:pt>
                <c:pt idx="9">
                  <c:v>115000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8374784"/>
        <c:axId val="78376320"/>
      </c:lineChart>
      <c:catAx>
        <c:axId val="783747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78376320"/>
        <c:crosses val="autoZero"/>
        <c:auto val="1"/>
        <c:lblAlgn val="ctr"/>
        <c:lblOffset val="100"/>
        <c:noMultiLvlLbl val="0"/>
      </c:catAx>
      <c:valAx>
        <c:axId val="78376320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78374784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>
          <a:solidFill>
            <a:schemeClr val="bg1"/>
          </a:solidFill>
        </a:defRPr>
      </a:pPr>
      <a:endParaRPr lang="es-CL"/>
    </a:p>
  </c:txPr>
  <c:externalData r:id="rId1">
    <c:autoUpdate val="0"/>
  </c:externalData>
</c:chartSpace>
</file>

<file path=ppt/diagrams/_rels/data3.xml.rels><?xml version="1.0" encoding="UTF-8" standalone="yes"?>
<Relationships xmlns="http://schemas.openxmlformats.org/package/2006/relationships"><Relationship Id="rId2" Type="http://schemas.microsoft.com/office/2007/relationships/hdphoto" Target="../media/hdphoto1.wdp"/><Relationship Id="rId1" Type="http://schemas.openxmlformats.org/officeDocument/2006/relationships/image" Target="../media/image8.png"/></Relationships>
</file>

<file path=ppt/diagrams/_rels/drawing3.xml.rels><?xml version="1.0" encoding="UTF-8" standalone="yes"?>
<Relationships xmlns="http://schemas.openxmlformats.org/package/2006/relationships"><Relationship Id="rId2" Type="http://schemas.microsoft.com/office/2007/relationships/hdphoto" Target="../media/hdphoto1.wdp"/><Relationship Id="rId1" Type="http://schemas.openxmlformats.org/officeDocument/2006/relationships/image" Target="../media/image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BAA0789-B1A0-4604-9269-54B563183B41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9DE48339-5620-4E58-B2F8-3FF91AE50820}">
      <dgm:prSet phldrT="[Texto]"/>
      <dgm:spPr/>
      <dgm:t>
        <a:bodyPr/>
        <a:lstStyle/>
        <a:p>
          <a:r>
            <a:rPr lang="es-CL" dirty="0" smtClean="0"/>
            <a:t>Agenda Energética </a:t>
          </a:r>
        </a:p>
        <a:p>
          <a:r>
            <a:rPr lang="es-CL" dirty="0" smtClean="0"/>
            <a:t>(Min. Energía)</a:t>
          </a:r>
          <a:endParaRPr lang="es-CL" dirty="0"/>
        </a:p>
      </dgm:t>
    </dgm:pt>
    <dgm:pt modelId="{5EA93B89-1E0D-45D6-9E1A-B48763B193A0}" type="parTrans" cxnId="{F45A674A-0A24-4B04-9902-22F0526A40B2}">
      <dgm:prSet/>
      <dgm:spPr/>
      <dgm:t>
        <a:bodyPr/>
        <a:lstStyle/>
        <a:p>
          <a:endParaRPr lang="es-CL"/>
        </a:p>
      </dgm:t>
    </dgm:pt>
    <dgm:pt modelId="{F28BBC5B-DF19-408F-A2F3-9A4ECB74245C}" type="sibTrans" cxnId="{F45A674A-0A24-4B04-9902-22F0526A40B2}">
      <dgm:prSet/>
      <dgm:spPr/>
      <dgm:t>
        <a:bodyPr/>
        <a:lstStyle/>
        <a:p>
          <a:endParaRPr lang="es-CL"/>
        </a:p>
      </dgm:t>
    </dgm:pt>
    <dgm:pt modelId="{F77A9266-B123-493A-BCBF-1EB8EC49C18B}">
      <dgm:prSet phldrT="[Texto]"/>
      <dgm:spPr/>
      <dgm:t>
        <a:bodyPr/>
        <a:lstStyle/>
        <a:p>
          <a:r>
            <a:rPr lang="es-CL" dirty="0" smtClean="0"/>
            <a:t>Estrategia Dendroenergía (CONAF)</a:t>
          </a:r>
          <a:endParaRPr lang="es-CL" dirty="0"/>
        </a:p>
      </dgm:t>
    </dgm:pt>
    <dgm:pt modelId="{936CB31B-8EEB-4794-A728-9F08BC3BAEE2}" type="parTrans" cxnId="{77F7E369-BA2E-4820-849B-32AC1CE09082}">
      <dgm:prSet/>
      <dgm:spPr/>
      <dgm:t>
        <a:bodyPr/>
        <a:lstStyle/>
        <a:p>
          <a:endParaRPr lang="es-CL"/>
        </a:p>
      </dgm:t>
    </dgm:pt>
    <dgm:pt modelId="{3DE51AA2-293A-4F9B-8107-585F9D9A3935}" type="sibTrans" cxnId="{77F7E369-BA2E-4820-849B-32AC1CE09082}">
      <dgm:prSet/>
      <dgm:spPr/>
      <dgm:t>
        <a:bodyPr/>
        <a:lstStyle/>
        <a:p>
          <a:endParaRPr lang="es-CL"/>
        </a:p>
      </dgm:t>
    </dgm:pt>
    <dgm:pt modelId="{1D8EE9D4-2600-4299-B3FB-5B3534B387A5}">
      <dgm:prSet phldrT="[Texto]"/>
      <dgm:spPr/>
      <dgm:t>
        <a:bodyPr/>
        <a:lstStyle/>
        <a:p>
          <a:r>
            <a:rPr lang="es-CL" dirty="0" smtClean="0"/>
            <a:t>Estrategia Descontaminación</a:t>
          </a:r>
        </a:p>
        <a:p>
          <a:r>
            <a:rPr lang="es-CL" dirty="0" smtClean="0"/>
            <a:t>(MMA)</a:t>
          </a:r>
          <a:endParaRPr lang="es-CL" dirty="0"/>
        </a:p>
      </dgm:t>
    </dgm:pt>
    <dgm:pt modelId="{4B05C8AB-9CAA-4571-B130-FE45B384B668}" type="parTrans" cxnId="{8B237D9D-0EC0-4CFC-A7ED-B0E7E5AC4DE7}">
      <dgm:prSet/>
      <dgm:spPr/>
      <dgm:t>
        <a:bodyPr/>
        <a:lstStyle/>
        <a:p>
          <a:endParaRPr lang="es-CL"/>
        </a:p>
      </dgm:t>
    </dgm:pt>
    <dgm:pt modelId="{FCA297BC-9008-4DA4-BE4D-047E90A62D40}" type="sibTrans" cxnId="{8B237D9D-0EC0-4CFC-A7ED-B0E7E5AC4DE7}">
      <dgm:prSet/>
      <dgm:spPr/>
      <dgm:t>
        <a:bodyPr/>
        <a:lstStyle/>
        <a:p>
          <a:endParaRPr lang="es-CL"/>
        </a:p>
      </dgm:t>
    </dgm:pt>
    <dgm:pt modelId="{036D65CE-D3E3-42C9-AA78-73B986F50451}" type="pres">
      <dgm:prSet presAssocID="{FBAA0789-B1A0-4604-9269-54B563183B4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CL"/>
        </a:p>
      </dgm:t>
    </dgm:pt>
    <dgm:pt modelId="{EB6B8DD1-9A55-4F7D-ADC7-DD75281E1262}" type="pres">
      <dgm:prSet presAssocID="{9DE48339-5620-4E58-B2F8-3FF91AE50820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EFBC2ED4-D9DB-4E49-BED4-F681CEA1E543}" type="pres">
      <dgm:prSet presAssocID="{F28BBC5B-DF19-408F-A2F3-9A4ECB74245C}" presName="sibTrans" presStyleLbl="sibTrans2D1" presStyleIdx="0" presStyleCnt="3"/>
      <dgm:spPr/>
      <dgm:t>
        <a:bodyPr/>
        <a:lstStyle/>
        <a:p>
          <a:endParaRPr lang="es-CL"/>
        </a:p>
      </dgm:t>
    </dgm:pt>
    <dgm:pt modelId="{EE27E357-8F12-4B7E-BCA4-4BFAC5AA8145}" type="pres">
      <dgm:prSet presAssocID="{F28BBC5B-DF19-408F-A2F3-9A4ECB74245C}" presName="connectorText" presStyleLbl="sibTrans2D1" presStyleIdx="0" presStyleCnt="3"/>
      <dgm:spPr/>
      <dgm:t>
        <a:bodyPr/>
        <a:lstStyle/>
        <a:p>
          <a:endParaRPr lang="es-CL"/>
        </a:p>
      </dgm:t>
    </dgm:pt>
    <dgm:pt modelId="{6444B158-10E2-48C4-B7E3-33B13F712850}" type="pres">
      <dgm:prSet presAssocID="{F77A9266-B123-493A-BCBF-1EB8EC49C18B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6668A6BA-424A-4FC6-B5DE-AE93C0568F81}" type="pres">
      <dgm:prSet presAssocID="{3DE51AA2-293A-4F9B-8107-585F9D9A3935}" presName="sibTrans" presStyleLbl="sibTrans2D1" presStyleIdx="1" presStyleCnt="3"/>
      <dgm:spPr/>
      <dgm:t>
        <a:bodyPr/>
        <a:lstStyle/>
        <a:p>
          <a:endParaRPr lang="es-CL"/>
        </a:p>
      </dgm:t>
    </dgm:pt>
    <dgm:pt modelId="{CD3339B3-3BF4-4F22-A332-D692A30F047F}" type="pres">
      <dgm:prSet presAssocID="{3DE51AA2-293A-4F9B-8107-585F9D9A3935}" presName="connectorText" presStyleLbl="sibTrans2D1" presStyleIdx="1" presStyleCnt="3"/>
      <dgm:spPr/>
      <dgm:t>
        <a:bodyPr/>
        <a:lstStyle/>
        <a:p>
          <a:endParaRPr lang="es-CL"/>
        </a:p>
      </dgm:t>
    </dgm:pt>
    <dgm:pt modelId="{B13D524F-8634-49A1-BCB4-07496EB3AC0A}" type="pres">
      <dgm:prSet presAssocID="{1D8EE9D4-2600-4299-B3FB-5B3534B387A5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CC807C7F-7E51-441E-AFF9-0022C10E96C0}" type="pres">
      <dgm:prSet presAssocID="{FCA297BC-9008-4DA4-BE4D-047E90A62D40}" presName="sibTrans" presStyleLbl="sibTrans2D1" presStyleIdx="2" presStyleCnt="3"/>
      <dgm:spPr/>
      <dgm:t>
        <a:bodyPr/>
        <a:lstStyle/>
        <a:p>
          <a:endParaRPr lang="es-CL"/>
        </a:p>
      </dgm:t>
    </dgm:pt>
    <dgm:pt modelId="{919C9E0F-6A4F-4997-BE98-A9D7314F3519}" type="pres">
      <dgm:prSet presAssocID="{FCA297BC-9008-4DA4-BE4D-047E90A62D40}" presName="connectorText" presStyleLbl="sibTrans2D1" presStyleIdx="2" presStyleCnt="3"/>
      <dgm:spPr/>
      <dgm:t>
        <a:bodyPr/>
        <a:lstStyle/>
        <a:p>
          <a:endParaRPr lang="es-CL"/>
        </a:p>
      </dgm:t>
    </dgm:pt>
  </dgm:ptLst>
  <dgm:cxnLst>
    <dgm:cxn modelId="{0BACCD1D-3926-4099-BE5E-C105F7BE446C}" type="presOf" srcId="{F28BBC5B-DF19-408F-A2F3-9A4ECB74245C}" destId="{EFBC2ED4-D9DB-4E49-BED4-F681CEA1E543}" srcOrd="0" destOrd="0" presId="urn:microsoft.com/office/officeart/2005/8/layout/cycle7"/>
    <dgm:cxn modelId="{28E467B3-9FA7-4742-BD56-94F1600C5E27}" type="presOf" srcId="{F77A9266-B123-493A-BCBF-1EB8EC49C18B}" destId="{6444B158-10E2-48C4-B7E3-33B13F712850}" srcOrd="0" destOrd="0" presId="urn:microsoft.com/office/officeart/2005/8/layout/cycle7"/>
    <dgm:cxn modelId="{8B237D9D-0EC0-4CFC-A7ED-B0E7E5AC4DE7}" srcId="{FBAA0789-B1A0-4604-9269-54B563183B41}" destId="{1D8EE9D4-2600-4299-B3FB-5B3534B387A5}" srcOrd="2" destOrd="0" parTransId="{4B05C8AB-9CAA-4571-B130-FE45B384B668}" sibTransId="{FCA297BC-9008-4DA4-BE4D-047E90A62D40}"/>
    <dgm:cxn modelId="{554DA978-F347-4DEB-A8A7-DC03A120DF86}" type="presOf" srcId="{3DE51AA2-293A-4F9B-8107-585F9D9A3935}" destId="{CD3339B3-3BF4-4F22-A332-D692A30F047F}" srcOrd="1" destOrd="0" presId="urn:microsoft.com/office/officeart/2005/8/layout/cycle7"/>
    <dgm:cxn modelId="{3EFE6EE4-C50F-45D4-8D83-F08A7D98167F}" type="presOf" srcId="{9DE48339-5620-4E58-B2F8-3FF91AE50820}" destId="{EB6B8DD1-9A55-4F7D-ADC7-DD75281E1262}" srcOrd="0" destOrd="0" presId="urn:microsoft.com/office/officeart/2005/8/layout/cycle7"/>
    <dgm:cxn modelId="{15718B08-3724-448A-9F65-DAE090438F8D}" type="presOf" srcId="{FBAA0789-B1A0-4604-9269-54B563183B41}" destId="{036D65CE-D3E3-42C9-AA78-73B986F50451}" srcOrd="0" destOrd="0" presId="urn:microsoft.com/office/officeart/2005/8/layout/cycle7"/>
    <dgm:cxn modelId="{D3CB9925-0BD2-4962-9AC7-45199B2F891F}" type="presOf" srcId="{FCA297BC-9008-4DA4-BE4D-047E90A62D40}" destId="{919C9E0F-6A4F-4997-BE98-A9D7314F3519}" srcOrd="1" destOrd="0" presId="urn:microsoft.com/office/officeart/2005/8/layout/cycle7"/>
    <dgm:cxn modelId="{2DCAEA05-6434-4800-A561-5926B962AFDE}" type="presOf" srcId="{1D8EE9D4-2600-4299-B3FB-5B3534B387A5}" destId="{B13D524F-8634-49A1-BCB4-07496EB3AC0A}" srcOrd="0" destOrd="0" presId="urn:microsoft.com/office/officeart/2005/8/layout/cycle7"/>
    <dgm:cxn modelId="{586C1CE3-2581-43E8-A9BF-9B5F275CBD58}" type="presOf" srcId="{F28BBC5B-DF19-408F-A2F3-9A4ECB74245C}" destId="{EE27E357-8F12-4B7E-BCA4-4BFAC5AA8145}" srcOrd="1" destOrd="0" presId="urn:microsoft.com/office/officeart/2005/8/layout/cycle7"/>
    <dgm:cxn modelId="{77F7E369-BA2E-4820-849B-32AC1CE09082}" srcId="{FBAA0789-B1A0-4604-9269-54B563183B41}" destId="{F77A9266-B123-493A-BCBF-1EB8EC49C18B}" srcOrd="1" destOrd="0" parTransId="{936CB31B-8EEB-4794-A728-9F08BC3BAEE2}" sibTransId="{3DE51AA2-293A-4F9B-8107-585F9D9A3935}"/>
    <dgm:cxn modelId="{783B0DE6-7286-4491-BFDD-70297F679FFB}" type="presOf" srcId="{3DE51AA2-293A-4F9B-8107-585F9D9A3935}" destId="{6668A6BA-424A-4FC6-B5DE-AE93C0568F81}" srcOrd="0" destOrd="0" presId="urn:microsoft.com/office/officeart/2005/8/layout/cycle7"/>
    <dgm:cxn modelId="{F45A674A-0A24-4B04-9902-22F0526A40B2}" srcId="{FBAA0789-B1A0-4604-9269-54B563183B41}" destId="{9DE48339-5620-4E58-B2F8-3FF91AE50820}" srcOrd="0" destOrd="0" parTransId="{5EA93B89-1E0D-45D6-9E1A-B48763B193A0}" sibTransId="{F28BBC5B-DF19-408F-A2F3-9A4ECB74245C}"/>
    <dgm:cxn modelId="{611AE35D-1737-4D54-B4F5-210A0A5FF5CF}" type="presOf" srcId="{FCA297BC-9008-4DA4-BE4D-047E90A62D40}" destId="{CC807C7F-7E51-441E-AFF9-0022C10E96C0}" srcOrd="0" destOrd="0" presId="urn:microsoft.com/office/officeart/2005/8/layout/cycle7"/>
    <dgm:cxn modelId="{56D54318-21E4-41AF-A7A4-7D9F62D98520}" type="presParOf" srcId="{036D65CE-D3E3-42C9-AA78-73B986F50451}" destId="{EB6B8DD1-9A55-4F7D-ADC7-DD75281E1262}" srcOrd="0" destOrd="0" presId="urn:microsoft.com/office/officeart/2005/8/layout/cycle7"/>
    <dgm:cxn modelId="{E3DDBFDE-71F6-42D4-9A87-CE1E273795DB}" type="presParOf" srcId="{036D65CE-D3E3-42C9-AA78-73B986F50451}" destId="{EFBC2ED4-D9DB-4E49-BED4-F681CEA1E543}" srcOrd="1" destOrd="0" presId="urn:microsoft.com/office/officeart/2005/8/layout/cycle7"/>
    <dgm:cxn modelId="{7D80003C-E37C-4B2B-BE79-26806655C0AA}" type="presParOf" srcId="{EFBC2ED4-D9DB-4E49-BED4-F681CEA1E543}" destId="{EE27E357-8F12-4B7E-BCA4-4BFAC5AA8145}" srcOrd="0" destOrd="0" presId="urn:microsoft.com/office/officeart/2005/8/layout/cycle7"/>
    <dgm:cxn modelId="{2E93A8DC-ADA8-48A4-87F9-21A6D4ED0795}" type="presParOf" srcId="{036D65CE-D3E3-42C9-AA78-73B986F50451}" destId="{6444B158-10E2-48C4-B7E3-33B13F712850}" srcOrd="2" destOrd="0" presId="urn:microsoft.com/office/officeart/2005/8/layout/cycle7"/>
    <dgm:cxn modelId="{B9F02D6D-AEDC-47F6-9BE5-7C32F747630F}" type="presParOf" srcId="{036D65CE-D3E3-42C9-AA78-73B986F50451}" destId="{6668A6BA-424A-4FC6-B5DE-AE93C0568F81}" srcOrd="3" destOrd="0" presId="urn:microsoft.com/office/officeart/2005/8/layout/cycle7"/>
    <dgm:cxn modelId="{CD7A82E1-CC89-482C-BBAE-59F2FBCB33CD}" type="presParOf" srcId="{6668A6BA-424A-4FC6-B5DE-AE93C0568F81}" destId="{CD3339B3-3BF4-4F22-A332-D692A30F047F}" srcOrd="0" destOrd="0" presId="urn:microsoft.com/office/officeart/2005/8/layout/cycle7"/>
    <dgm:cxn modelId="{F028D2E9-3428-4C4A-A423-A37BB13788D6}" type="presParOf" srcId="{036D65CE-D3E3-42C9-AA78-73B986F50451}" destId="{B13D524F-8634-49A1-BCB4-07496EB3AC0A}" srcOrd="4" destOrd="0" presId="urn:microsoft.com/office/officeart/2005/8/layout/cycle7"/>
    <dgm:cxn modelId="{E72BD81B-02B5-43EA-B37B-43924ACB448C}" type="presParOf" srcId="{036D65CE-D3E3-42C9-AA78-73B986F50451}" destId="{CC807C7F-7E51-441E-AFF9-0022C10E96C0}" srcOrd="5" destOrd="0" presId="urn:microsoft.com/office/officeart/2005/8/layout/cycle7"/>
    <dgm:cxn modelId="{B24DD2E7-9DB1-4173-8684-6C5C76DE992F}" type="presParOf" srcId="{CC807C7F-7E51-441E-AFF9-0022C10E96C0}" destId="{919C9E0F-6A4F-4997-BE98-A9D7314F3519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514A9E6-7E26-466E-9EA6-08CEFC541B3D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A78A7021-5D10-469D-9287-4024DF2C76B5}">
      <dgm:prSet phldrT="[Texto]" custT="1"/>
      <dgm:spPr/>
      <dgm:t>
        <a:bodyPr/>
        <a:lstStyle/>
        <a:p>
          <a:pPr algn="l"/>
          <a:r>
            <a:rPr lang="es-CL" sz="2000" dirty="0" smtClean="0"/>
            <a:t>Dinamización</a:t>
          </a:r>
          <a:endParaRPr lang="es-CL" sz="2000" dirty="0"/>
        </a:p>
      </dgm:t>
    </dgm:pt>
    <dgm:pt modelId="{1F4C7A52-68FD-41B5-A280-B9C028ECF0EF}" type="parTrans" cxnId="{ECFB53FB-3430-4E67-83BC-269D70F17193}">
      <dgm:prSet/>
      <dgm:spPr/>
      <dgm:t>
        <a:bodyPr/>
        <a:lstStyle/>
        <a:p>
          <a:pPr algn="l"/>
          <a:endParaRPr lang="es-CL" sz="2000"/>
        </a:p>
      </dgm:t>
    </dgm:pt>
    <dgm:pt modelId="{A70101AE-678C-4AD8-978F-6529D60E0AA3}" type="sibTrans" cxnId="{ECFB53FB-3430-4E67-83BC-269D70F17193}">
      <dgm:prSet/>
      <dgm:spPr/>
      <dgm:t>
        <a:bodyPr/>
        <a:lstStyle/>
        <a:p>
          <a:pPr algn="l"/>
          <a:endParaRPr lang="es-CL" sz="2000"/>
        </a:p>
      </dgm:t>
    </dgm:pt>
    <dgm:pt modelId="{CF664286-B99D-4714-9B46-969BA57D6209}">
      <dgm:prSet phldrT="[Texto]" custT="1"/>
      <dgm:spPr/>
      <dgm:t>
        <a:bodyPr/>
        <a:lstStyle/>
        <a:p>
          <a:pPr algn="l"/>
          <a:r>
            <a:rPr lang="es-CL" sz="1800" dirty="0" smtClean="0"/>
            <a:t>2015-2020: instalación de estructuras y puesta en marcha.</a:t>
          </a:r>
          <a:endParaRPr lang="es-CL" sz="1800" dirty="0"/>
        </a:p>
      </dgm:t>
    </dgm:pt>
    <dgm:pt modelId="{F5B1BF33-D1E5-4EBE-93E8-1D69FEE816D8}" type="parTrans" cxnId="{C896265B-2689-49FE-88EF-B7327BCE1FAD}">
      <dgm:prSet/>
      <dgm:spPr/>
      <dgm:t>
        <a:bodyPr/>
        <a:lstStyle/>
        <a:p>
          <a:pPr algn="l"/>
          <a:endParaRPr lang="es-CL" sz="2000"/>
        </a:p>
      </dgm:t>
    </dgm:pt>
    <dgm:pt modelId="{AEB6B604-0686-4BC6-80BF-0416C8A976C3}" type="sibTrans" cxnId="{C896265B-2689-49FE-88EF-B7327BCE1FAD}">
      <dgm:prSet/>
      <dgm:spPr/>
      <dgm:t>
        <a:bodyPr/>
        <a:lstStyle/>
        <a:p>
          <a:pPr algn="l"/>
          <a:endParaRPr lang="es-CL" sz="2000"/>
        </a:p>
      </dgm:t>
    </dgm:pt>
    <dgm:pt modelId="{BA4E322F-3AC6-402A-A062-322F5E9D582A}">
      <dgm:prSet phldrT="[Texto]" custT="1"/>
      <dgm:spPr/>
      <dgm:t>
        <a:bodyPr/>
        <a:lstStyle/>
        <a:p>
          <a:pPr algn="l"/>
          <a:r>
            <a:rPr lang="es-CL" sz="2000" dirty="0" smtClean="0"/>
            <a:t>Maduración</a:t>
          </a:r>
          <a:endParaRPr lang="es-CL" sz="2000" dirty="0"/>
        </a:p>
      </dgm:t>
    </dgm:pt>
    <dgm:pt modelId="{3737C011-D8B1-4C0A-820A-C839BBADC07B}" type="parTrans" cxnId="{9FA0FDC8-4C05-4188-A726-AA779EB0D303}">
      <dgm:prSet/>
      <dgm:spPr/>
      <dgm:t>
        <a:bodyPr/>
        <a:lstStyle/>
        <a:p>
          <a:pPr algn="l"/>
          <a:endParaRPr lang="es-CL" sz="2000"/>
        </a:p>
      </dgm:t>
    </dgm:pt>
    <dgm:pt modelId="{31757176-30CE-44E1-A4AB-8E02369DE206}" type="sibTrans" cxnId="{9FA0FDC8-4C05-4188-A726-AA779EB0D303}">
      <dgm:prSet/>
      <dgm:spPr/>
      <dgm:t>
        <a:bodyPr/>
        <a:lstStyle/>
        <a:p>
          <a:pPr algn="l"/>
          <a:endParaRPr lang="es-CL" sz="2000"/>
        </a:p>
      </dgm:t>
    </dgm:pt>
    <dgm:pt modelId="{6F4A3E68-8543-4DB9-97E9-C7C80FCA24EA}">
      <dgm:prSet phldrT="[Texto]" custT="1"/>
      <dgm:spPr/>
      <dgm:t>
        <a:bodyPr/>
        <a:lstStyle/>
        <a:p>
          <a:pPr algn="l"/>
          <a:r>
            <a:rPr lang="es-CL" sz="1800" dirty="0" smtClean="0"/>
            <a:t>2020-2025: reforzamiento de conductas positivas.  </a:t>
          </a:r>
          <a:endParaRPr lang="es-CL" sz="1800" dirty="0"/>
        </a:p>
      </dgm:t>
    </dgm:pt>
    <dgm:pt modelId="{319B3A19-DC1A-47B3-939D-241A38FA645B}" type="parTrans" cxnId="{C31F43D9-EDF7-4518-9EAA-8359E24ADA11}">
      <dgm:prSet/>
      <dgm:spPr/>
      <dgm:t>
        <a:bodyPr/>
        <a:lstStyle/>
        <a:p>
          <a:pPr algn="l"/>
          <a:endParaRPr lang="es-CL" sz="2000"/>
        </a:p>
      </dgm:t>
    </dgm:pt>
    <dgm:pt modelId="{1F9B9295-DF68-4BEA-93B6-FB31706BC096}" type="sibTrans" cxnId="{C31F43D9-EDF7-4518-9EAA-8359E24ADA11}">
      <dgm:prSet/>
      <dgm:spPr/>
      <dgm:t>
        <a:bodyPr/>
        <a:lstStyle/>
        <a:p>
          <a:pPr algn="l"/>
          <a:endParaRPr lang="es-CL" sz="2000"/>
        </a:p>
      </dgm:t>
    </dgm:pt>
    <dgm:pt modelId="{86A9F38B-6904-423B-9477-A7C32D01E17D}">
      <dgm:prSet phldrT="[Texto]" custT="1"/>
      <dgm:spPr/>
      <dgm:t>
        <a:bodyPr/>
        <a:lstStyle/>
        <a:p>
          <a:pPr algn="l"/>
          <a:r>
            <a:rPr lang="es-CL" sz="2000" dirty="0" smtClean="0"/>
            <a:t>Consolidación </a:t>
          </a:r>
          <a:endParaRPr lang="es-CL" sz="2000" dirty="0"/>
        </a:p>
      </dgm:t>
    </dgm:pt>
    <dgm:pt modelId="{79F7E36E-7CD8-421B-AA49-BF18B98A95E1}" type="parTrans" cxnId="{16FDB5B4-7347-4722-BDB3-D33CA33B4065}">
      <dgm:prSet/>
      <dgm:spPr/>
      <dgm:t>
        <a:bodyPr/>
        <a:lstStyle/>
        <a:p>
          <a:pPr algn="l"/>
          <a:endParaRPr lang="es-CL" sz="2000"/>
        </a:p>
      </dgm:t>
    </dgm:pt>
    <dgm:pt modelId="{0C2942EB-CAFE-456F-A1F1-00C190E3C5B3}" type="sibTrans" cxnId="{16FDB5B4-7347-4722-BDB3-D33CA33B4065}">
      <dgm:prSet/>
      <dgm:spPr/>
      <dgm:t>
        <a:bodyPr/>
        <a:lstStyle/>
        <a:p>
          <a:pPr algn="l"/>
          <a:endParaRPr lang="es-CL" sz="2000"/>
        </a:p>
      </dgm:t>
    </dgm:pt>
    <dgm:pt modelId="{362F8E43-5F59-4B64-92B7-F085DAA6FB20}">
      <dgm:prSet phldrT="[Texto]" custT="1"/>
      <dgm:spPr/>
      <dgm:t>
        <a:bodyPr/>
        <a:lstStyle/>
        <a:p>
          <a:pPr algn="l"/>
          <a:r>
            <a:rPr lang="es-CL" sz="1800" dirty="0" smtClean="0"/>
            <a:t>2025-2030: sostenibilidad de las iniciativas</a:t>
          </a:r>
          <a:endParaRPr lang="es-CL" sz="1800" dirty="0"/>
        </a:p>
      </dgm:t>
    </dgm:pt>
    <dgm:pt modelId="{E476EC63-1DEA-4AF3-8EED-3E5E4DAE8C64}" type="parTrans" cxnId="{37574FB6-CA50-4531-8407-32EF02043CDE}">
      <dgm:prSet/>
      <dgm:spPr/>
      <dgm:t>
        <a:bodyPr/>
        <a:lstStyle/>
        <a:p>
          <a:pPr algn="l"/>
          <a:endParaRPr lang="es-CL" sz="2000"/>
        </a:p>
      </dgm:t>
    </dgm:pt>
    <dgm:pt modelId="{4D7AE672-3615-4DBF-9783-6762BDC72A0D}" type="sibTrans" cxnId="{37574FB6-CA50-4531-8407-32EF02043CDE}">
      <dgm:prSet/>
      <dgm:spPr/>
      <dgm:t>
        <a:bodyPr/>
        <a:lstStyle/>
        <a:p>
          <a:pPr algn="l"/>
          <a:endParaRPr lang="es-CL" sz="2000"/>
        </a:p>
      </dgm:t>
    </dgm:pt>
    <dgm:pt modelId="{BD436951-938D-4E59-8024-4D63F5B44E22}" type="pres">
      <dgm:prSet presAssocID="{F514A9E6-7E26-466E-9EA6-08CEFC541B3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CL"/>
        </a:p>
      </dgm:t>
    </dgm:pt>
    <dgm:pt modelId="{EC32E925-B214-4C72-BCB0-1B2807DC56B9}" type="pres">
      <dgm:prSet presAssocID="{F514A9E6-7E26-466E-9EA6-08CEFC541B3D}" presName="tSp" presStyleCnt="0"/>
      <dgm:spPr/>
    </dgm:pt>
    <dgm:pt modelId="{399330E7-B64A-4859-97CE-64EAE433B5B5}" type="pres">
      <dgm:prSet presAssocID="{F514A9E6-7E26-466E-9EA6-08CEFC541B3D}" presName="bSp" presStyleCnt="0"/>
      <dgm:spPr/>
    </dgm:pt>
    <dgm:pt modelId="{2E8C5058-2564-449E-93CB-89B9D9377BC3}" type="pres">
      <dgm:prSet presAssocID="{F514A9E6-7E26-466E-9EA6-08CEFC541B3D}" presName="process" presStyleCnt="0"/>
      <dgm:spPr/>
    </dgm:pt>
    <dgm:pt modelId="{D36355B0-4CCA-4A7A-9C8E-58B4D8331423}" type="pres">
      <dgm:prSet presAssocID="{A78A7021-5D10-469D-9287-4024DF2C76B5}" presName="composite1" presStyleCnt="0"/>
      <dgm:spPr/>
    </dgm:pt>
    <dgm:pt modelId="{6F223081-B911-4C3E-8448-B77BB359230E}" type="pres">
      <dgm:prSet presAssocID="{A78A7021-5D10-469D-9287-4024DF2C76B5}" presName="dummyNode1" presStyleLbl="node1" presStyleIdx="0" presStyleCnt="3"/>
      <dgm:spPr/>
    </dgm:pt>
    <dgm:pt modelId="{F3D32615-FFDF-41C7-93AB-AAA7C72766DD}" type="pres">
      <dgm:prSet presAssocID="{A78A7021-5D10-469D-9287-4024DF2C76B5}" presName="childNode1" presStyleLbl="bgAcc1" presStyleIdx="0" presStyleCnt="3" custScaleX="137792" custScaleY="121581" custLinFactNeighborX="-42" custLinFactNeighborY="-12812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5A024B23-0D70-4B57-841B-5B03F433048B}" type="pres">
      <dgm:prSet presAssocID="{A78A7021-5D10-469D-9287-4024DF2C76B5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C2AA0FC5-AEF3-476B-ADDF-A832466DED0B}" type="pres">
      <dgm:prSet presAssocID="{A78A7021-5D10-469D-9287-4024DF2C76B5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B02E47A6-65E7-4D66-8A1F-13265947BAAC}" type="pres">
      <dgm:prSet presAssocID="{A78A7021-5D10-469D-9287-4024DF2C76B5}" presName="connSite1" presStyleCnt="0"/>
      <dgm:spPr/>
    </dgm:pt>
    <dgm:pt modelId="{EF36571D-F520-4423-AFFC-56283A2D545F}" type="pres">
      <dgm:prSet presAssocID="{A70101AE-678C-4AD8-978F-6529D60E0AA3}" presName="Name9" presStyleLbl="sibTrans2D1" presStyleIdx="0" presStyleCnt="2"/>
      <dgm:spPr/>
      <dgm:t>
        <a:bodyPr/>
        <a:lstStyle/>
        <a:p>
          <a:endParaRPr lang="es-CL"/>
        </a:p>
      </dgm:t>
    </dgm:pt>
    <dgm:pt modelId="{800DA0F6-B2B9-4D54-94CC-6467D878025F}" type="pres">
      <dgm:prSet presAssocID="{BA4E322F-3AC6-402A-A062-322F5E9D582A}" presName="composite2" presStyleCnt="0"/>
      <dgm:spPr/>
    </dgm:pt>
    <dgm:pt modelId="{82A60899-C618-46DA-B7E9-E3F8BDA5DAC1}" type="pres">
      <dgm:prSet presAssocID="{BA4E322F-3AC6-402A-A062-322F5E9D582A}" presName="dummyNode2" presStyleLbl="node1" presStyleIdx="0" presStyleCnt="3"/>
      <dgm:spPr/>
    </dgm:pt>
    <dgm:pt modelId="{4CEE2E5A-9696-4E81-AF8F-244C1C26824C}" type="pres">
      <dgm:prSet presAssocID="{BA4E322F-3AC6-402A-A062-322F5E9D582A}" presName="childNode2" presStyleLbl="bgAcc1" presStyleIdx="1" presStyleCnt="3" custScaleX="125561" custScaleY="124578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E6FF45BB-2C49-423B-9629-D125C9CE0D98}" type="pres">
      <dgm:prSet presAssocID="{BA4E322F-3AC6-402A-A062-322F5E9D582A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6BDCDFC0-E5E1-4B8D-81D8-D288AF6BC9B3}" type="pres">
      <dgm:prSet presAssocID="{BA4E322F-3AC6-402A-A062-322F5E9D582A}" presName="parentNode2" presStyleLbl="node1" presStyleIdx="1" presStyleCnt="3" custLinFactNeighborX="-4116" custLinFactNeighborY="-22770">
        <dgm:presLayoutVars>
          <dgm:chMax val="0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27F0BD5C-C7BF-4C63-A051-C25D8A005326}" type="pres">
      <dgm:prSet presAssocID="{BA4E322F-3AC6-402A-A062-322F5E9D582A}" presName="connSite2" presStyleCnt="0"/>
      <dgm:spPr/>
    </dgm:pt>
    <dgm:pt modelId="{B3FD4835-65D7-41DC-B27F-5CBE5EE5C075}" type="pres">
      <dgm:prSet presAssocID="{31757176-30CE-44E1-A4AB-8E02369DE206}" presName="Name18" presStyleLbl="sibTrans2D1" presStyleIdx="1" presStyleCnt="2"/>
      <dgm:spPr/>
      <dgm:t>
        <a:bodyPr/>
        <a:lstStyle/>
        <a:p>
          <a:endParaRPr lang="es-CL"/>
        </a:p>
      </dgm:t>
    </dgm:pt>
    <dgm:pt modelId="{D5AA3B82-B30B-4DCC-9A5A-56D8B105D309}" type="pres">
      <dgm:prSet presAssocID="{86A9F38B-6904-423B-9477-A7C32D01E17D}" presName="composite1" presStyleCnt="0"/>
      <dgm:spPr/>
    </dgm:pt>
    <dgm:pt modelId="{3CD3B29F-4371-4EBC-B490-031240FAFD1F}" type="pres">
      <dgm:prSet presAssocID="{86A9F38B-6904-423B-9477-A7C32D01E17D}" presName="dummyNode1" presStyleLbl="node1" presStyleIdx="1" presStyleCnt="3"/>
      <dgm:spPr/>
    </dgm:pt>
    <dgm:pt modelId="{371271AE-CDA5-4F26-B69E-4CC252F49144}" type="pres">
      <dgm:prSet presAssocID="{86A9F38B-6904-423B-9477-A7C32D01E17D}" presName="childNode1" presStyleLbl="bgAcc1" presStyleIdx="2" presStyleCnt="3" custScaleX="114440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8907AB02-4D43-47C2-B817-A4A9B71C9DBC}" type="pres">
      <dgm:prSet presAssocID="{86A9F38B-6904-423B-9477-A7C32D01E17D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CE9A6072-AF82-468A-824A-5DE9D67A3281}" type="pres">
      <dgm:prSet presAssocID="{86A9F38B-6904-423B-9477-A7C32D01E17D}" presName="parentNode1" presStyleLbl="node1" presStyleIdx="2" presStyleCnt="3" custLinFactNeighborX="95" custLinFactNeighborY="26910">
        <dgm:presLayoutVars>
          <dgm:chMax val="1"/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E2D6B2A8-54C7-4A10-8267-6B4C5F8E271B}" type="pres">
      <dgm:prSet presAssocID="{86A9F38B-6904-423B-9477-A7C32D01E17D}" presName="connSite1" presStyleCnt="0"/>
      <dgm:spPr/>
    </dgm:pt>
  </dgm:ptLst>
  <dgm:cxnLst>
    <dgm:cxn modelId="{97C82C6D-5A67-476E-B919-D78D0EAC2F5B}" type="presOf" srcId="{86A9F38B-6904-423B-9477-A7C32D01E17D}" destId="{CE9A6072-AF82-468A-824A-5DE9D67A3281}" srcOrd="0" destOrd="0" presId="urn:microsoft.com/office/officeart/2005/8/layout/hProcess4"/>
    <dgm:cxn modelId="{410B47BD-2380-49FE-BD94-E8454F2A2063}" type="presOf" srcId="{CF664286-B99D-4714-9B46-969BA57D6209}" destId="{5A024B23-0D70-4B57-841B-5B03F433048B}" srcOrd="1" destOrd="0" presId="urn:microsoft.com/office/officeart/2005/8/layout/hProcess4"/>
    <dgm:cxn modelId="{C896265B-2689-49FE-88EF-B7327BCE1FAD}" srcId="{A78A7021-5D10-469D-9287-4024DF2C76B5}" destId="{CF664286-B99D-4714-9B46-969BA57D6209}" srcOrd="0" destOrd="0" parTransId="{F5B1BF33-D1E5-4EBE-93E8-1D69FEE816D8}" sibTransId="{AEB6B604-0686-4BC6-80BF-0416C8A976C3}"/>
    <dgm:cxn modelId="{6E2578F6-E425-456A-B7DC-8586D28AC357}" type="presOf" srcId="{362F8E43-5F59-4B64-92B7-F085DAA6FB20}" destId="{371271AE-CDA5-4F26-B69E-4CC252F49144}" srcOrd="0" destOrd="0" presId="urn:microsoft.com/office/officeart/2005/8/layout/hProcess4"/>
    <dgm:cxn modelId="{4D3554EA-C395-47EB-BD0F-1618182D77CE}" type="presOf" srcId="{362F8E43-5F59-4B64-92B7-F085DAA6FB20}" destId="{8907AB02-4D43-47C2-B817-A4A9B71C9DBC}" srcOrd="1" destOrd="0" presId="urn:microsoft.com/office/officeart/2005/8/layout/hProcess4"/>
    <dgm:cxn modelId="{9FA0FDC8-4C05-4188-A726-AA779EB0D303}" srcId="{F514A9E6-7E26-466E-9EA6-08CEFC541B3D}" destId="{BA4E322F-3AC6-402A-A062-322F5E9D582A}" srcOrd="1" destOrd="0" parTransId="{3737C011-D8B1-4C0A-820A-C839BBADC07B}" sibTransId="{31757176-30CE-44E1-A4AB-8E02369DE206}"/>
    <dgm:cxn modelId="{16FDB5B4-7347-4722-BDB3-D33CA33B4065}" srcId="{F514A9E6-7E26-466E-9EA6-08CEFC541B3D}" destId="{86A9F38B-6904-423B-9477-A7C32D01E17D}" srcOrd="2" destOrd="0" parTransId="{79F7E36E-7CD8-421B-AA49-BF18B98A95E1}" sibTransId="{0C2942EB-CAFE-456F-A1F1-00C190E3C5B3}"/>
    <dgm:cxn modelId="{87B71A9C-5151-46BF-A8BA-6F9E2064EC54}" type="presOf" srcId="{31757176-30CE-44E1-A4AB-8E02369DE206}" destId="{B3FD4835-65D7-41DC-B27F-5CBE5EE5C075}" srcOrd="0" destOrd="0" presId="urn:microsoft.com/office/officeart/2005/8/layout/hProcess4"/>
    <dgm:cxn modelId="{ECFB53FB-3430-4E67-83BC-269D70F17193}" srcId="{F514A9E6-7E26-466E-9EA6-08CEFC541B3D}" destId="{A78A7021-5D10-469D-9287-4024DF2C76B5}" srcOrd="0" destOrd="0" parTransId="{1F4C7A52-68FD-41B5-A280-B9C028ECF0EF}" sibTransId="{A70101AE-678C-4AD8-978F-6529D60E0AA3}"/>
    <dgm:cxn modelId="{37574FB6-CA50-4531-8407-32EF02043CDE}" srcId="{86A9F38B-6904-423B-9477-A7C32D01E17D}" destId="{362F8E43-5F59-4B64-92B7-F085DAA6FB20}" srcOrd="0" destOrd="0" parTransId="{E476EC63-1DEA-4AF3-8EED-3E5E4DAE8C64}" sibTransId="{4D7AE672-3615-4DBF-9783-6762BDC72A0D}"/>
    <dgm:cxn modelId="{C31F43D9-EDF7-4518-9EAA-8359E24ADA11}" srcId="{BA4E322F-3AC6-402A-A062-322F5E9D582A}" destId="{6F4A3E68-8543-4DB9-97E9-C7C80FCA24EA}" srcOrd="0" destOrd="0" parTransId="{319B3A19-DC1A-47B3-939D-241A38FA645B}" sibTransId="{1F9B9295-DF68-4BEA-93B6-FB31706BC096}"/>
    <dgm:cxn modelId="{0D82D8FE-2CF1-46F9-8761-78F703A77DF7}" type="presOf" srcId="{BA4E322F-3AC6-402A-A062-322F5E9D582A}" destId="{6BDCDFC0-E5E1-4B8D-81D8-D288AF6BC9B3}" srcOrd="0" destOrd="0" presId="urn:microsoft.com/office/officeart/2005/8/layout/hProcess4"/>
    <dgm:cxn modelId="{53BC7EE8-0FDB-4F1C-A891-D96189346754}" type="presOf" srcId="{CF664286-B99D-4714-9B46-969BA57D6209}" destId="{F3D32615-FFDF-41C7-93AB-AAA7C72766DD}" srcOrd="0" destOrd="0" presId="urn:microsoft.com/office/officeart/2005/8/layout/hProcess4"/>
    <dgm:cxn modelId="{BF49ED16-D698-4A4C-A73E-B59FAA66AB85}" type="presOf" srcId="{6F4A3E68-8543-4DB9-97E9-C7C80FCA24EA}" destId="{4CEE2E5A-9696-4E81-AF8F-244C1C26824C}" srcOrd="0" destOrd="0" presId="urn:microsoft.com/office/officeart/2005/8/layout/hProcess4"/>
    <dgm:cxn modelId="{0B2B4B8D-447F-457F-BD4D-4A72BB2D72AA}" type="presOf" srcId="{F514A9E6-7E26-466E-9EA6-08CEFC541B3D}" destId="{BD436951-938D-4E59-8024-4D63F5B44E22}" srcOrd="0" destOrd="0" presId="urn:microsoft.com/office/officeart/2005/8/layout/hProcess4"/>
    <dgm:cxn modelId="{900200EA-06A3-44A3-8281-D6A1EFA63CAC}" type="presOf" srcId="{A78A7021-5D10-469D-9287-4024DF2C76B5}" destId="{C2AA0FC5-AEF3-476B-ADDF-A832466DED0B}" srcOrd="0" destOrd="0" presId="urn:microsoft.com/office/officeart/2005/8/layout/hProcess4"/>
    <dgm:cxn modelId="{9DE536B7-550E-4192-BA73-3AF80F889DBF}" type="presOf" srcId="{A70101AE-678C-4AD8-978F-6529D60E0AA3}" destId="{EF36571D-F520-4423-AFFC-56283A2D545F}" srcOrd="0" destOrd="0" presId="urn:microsoft.com/office/officeart/2005/8/layout/hProcess4"/>
    <dgm:cxn modelId="{FE9E3F0F-AE0D-45ED-BF41-DB78CB488EFA}" type="presOf" srcId="{6F4A3E68-8543-4DB9-97E9-C7C80FCA24EA}" destId="{E6FF45BB-2C49-423B-9629-D125C9CE0D98}" srcOrd="1" destOrd="0" presId="urn:microsoft.com/office/officeart/2005/8/layout/hProcess4"/>
    <dgm:cxn modelId="{3FC570FB-3A5A-445F-9DCB-62B40A309339}" type="presParOf" srcId="{BD436951-938D-4E59-8024-4D63F5B44E22}" destId="{EC32E925-B214-4C72-BCB0-1B2807DC56B9}" srcOrd="0" destOrd="0" presId="urn:microsoft.com/office/officeart/2005/8/layout/hProcess4"/>
    <dgm:cxn modelId="{36815D7F-55FB-4DFD-AB4C-320D8912EE17}" type="presParOf" srcId="{BD436951-938D-4E59-8024-4D63F5B44E22}" destId="{399330E7-B64A-4859-97CE-64EAE433B5B5}" srcOrd="1" destOrd="0" presId="urn:microsoft.com/office/officeart/2005/8/layout/hProcess4"/>
    <dgm:cxn modelId="{C295A365-87D8-4C55-A5B9-315E53F1B52D}" type="presParOf" srcId="{BD436951-938D-4E59-8024-4D63F5B44E22}" destId="{2E8C5058-2564-449E-93CB-89B9D9377BC3}" srcOrd="2" destOrd="0" presId="urn:microsoft.com/office/officeart/2005/8/layout/hProcess4"/>
    <dgm:cxn modelId="{860BD03A-82F0-4E76-B622-1735B3123D22}" type="presParOf" srcId="{2E8C5058-2564-449E-93CB-89B9D9377BC3}" destId="{D36355B0-4CCA-4A7A-9C8E-58B4D8331423}" srcOrd="0" destOrd="0" presId="urn:microsoft.com/office/officeart/2005/8/layout/hProcess4"/>
    <dgm:cxn modelId="{FC2A2A06-41E3-4E9A-ACC5-C001B036EDB9}" type="presParOf" srcId="{D36355B0-4CCA-4A7A-9C8E-58B4D8331423}" destId="{6F223081-B911-4C3E-8448-B77BB359230E}" srcOrd="0" destOrd="0" presId="urn:microsoft.com/office/officeart/2005/8/layout/hProcess4"/>
    <dgm:cxn modelId="{1FCDD29C-27ED-4D30-80A9-476C26E1F54E}" type="presParOf" srcId="{D36355B0-4CCA-4A7A-9C8E-58B4D8331423}" destId="{F3D32615-FFDF-41C7-93AB-AAA7C72766DD}" srcOrd="1" destOrd="0" presId="urn:microsoft.com/office/officeart/2005/8/layout/hProcess4"/>
    <dgm:cxn modelId="{9D17DFFE-53BD-4736-B008-B62F6B620744}" type="presParOf" srcId="{D36355B0-4CCA-4A7A-9C8E-58B4D8331423}" destId="{5A024B23-0D70-4B57-841B-5B03F433048B}" srcOrd="2" destOrd="0" presId="urn:microsoft.com/office/officeart/2005/8/layout/hProcess4"/>
    <dgm:cxn modelId="{D3E71560-5F64-4768-B3F1-BE2D7BE00276}" type="presParOf" srcId="{D36355B0-4CCA-4A7A-9C8E-58B4D8331423}" destId="{C2AA0FC5-AEF3-476B-ADDF-A832466DED0B}" srcOrd="3" destOrd="0" presId="urn:microsoft.com/office/officeart/2005/8/layout/hProcess4"/>
    <dgm:cxn modelId="{A13A147C-DD19-4566-B2A9-BC14C27CBE4F}" type="presParOf" srcId="{D36355B0-4CCA-4A7A-9C8E-58B4D8331423}" destId="{B02E47A6-65E7-4D66-8A1F-13265947BAAC}" srcOrd="4" destOrd="0" presId="urn:microsoft.com/office/officeart/2005/8/layout/hProcess4"/>
    <dgm:cxn modelId="{0F93E85B-6875-4EA1-8223-7AE315544EF8}" type="presParOf" srcId="{2E8C5058-2564-449E-93CB-89B9D9377BC3}" destId="{EF36571D-F520-4423-AFFC-56283A2D545F}" srcOrd="1" destOrd="0" presId="urn:microsoft.com/office/officeart/2005/8/layout/hProcess4"/>
    <dgm:cxn modelId="{B194E95A-0177-49EA-8E24-67B62C665265}" type="presParOf" srcId="{2E8C5058-2564-449E-93CB-89B9D9377BC3}" destId="{800DA0F6-B2B9-4D54-94CC-6467D878025F}" srcOrd="2" destOrd="0" presId="urn:microsoft.com/office/officeart/2005/8/layout/hProcess4"/>
    <dgm:cxn modelId="{F5B376BC-C13D-46AC-9966-EAA1D9E4E583}" type="presParOf" srcId="{800DA0F6-B2B9-4D54-94CC-6467D878025F}" destId="{82A60899-C618-46DA-B7E9-E3F8BDA5DAC1}" srcOrd="0" destOrd="0" presId="urn:microsoft.com/office/officeart/2005/8/layout/hProcess4"/>
    <dgm:cxn modelId="{2048ABCA-3FEF-4A57-9D32-59C4B35F43AA}" type="presParOf" srcId="{800DA0F6-B2B9-4D54-94CC-6467D878025F}" destId="{4CEE2E5A-9696-4E81-AF8F-244C1C26824C}" srcOrd="1" destOrd="0" presId="urn:microsoft.com/office/officeart/2005/8/layout/hProcess4"/>
    <dgm:cxn modelId="{28CA7D7C-D264-4EA9-9258-C4927FA5EB39}" type="presParOf" srcId="{800DA0F6-B2B9-4D54-94CC-6467D878025F}" destId="{E6FF45BB-2C49-423B-9629-D125C9CE0D98}" srcOrd="2" destOrd="0" presId="urn:microsoft.com/office/officeart/2005/8/layout/hProcess4"/>
    <dgm:cxn modelId="{A31F4887-DDD7-4E65-9125-E57E7D47343A}" type="presParOf" srcId="{800DA0F6-B2B9-4D54-94CC-6467D878025F}" destId="{6BDCDFC0-E5E1-4B8D-81D8-D288AF6BC9B3}" srcOrd="3" destOrd="0" presId="urn:microsoft.com/office/officeart/2005/8/layout/hProcess4"/>
    <dgm:cxn modelId="{7D1D9DDA-CF12-4DAF-9AF3-F0F4BE5B866B}" type="presParOf" srcId="{800DA0F6-B2B9-4D54-94CC-6467D878025F}" destId="{27F0BD5C-C7BF-4C63-A051-C25D8A005326}" srcOrd="4" destOrd="0" presId="urn:microsoft.com/office/officeart/2005/8/layout/hProcess4"/>
    <dgm:cxn modelId="{B4BCDC34-BBD5-4CA7-8FA4-8C04F867342F}" type="presParOf" srcId="{2E8C5058-2564-449E-93CB-89B9D9377BC3}" destId="{B3FD4835-65D7-41DC-B27F-5CBE5EE5C075}" srcOrd="3" destOrd="0" presId="urn:microsoft.com/office/officeart/2005/8/layout/hProcess4"/>
    <dgm:cxn modelId="{9A783A33-5293-4702-8B9E-1DCB7F63801F}" type="presParOf" srcId="{2E8C5058-2564-449E-93CB-89B9D9377BC3}" destId="{D5AA3B82-B30B-4DCC-9A5A-56D8B105D309}" srcOrd="4" destOrd="0" presId="urn:microsoft.com/office/officeart/2005/8/layout/hProcess4"/>
    <dgm:cxn modelId="{959D0F76-7C92-4C4D-AFE6-265E00A106FE}" type="presParOf" srcId="{D5AA3B82-B30B-4DCC-9A5A-56D8B105D309}" destId="{3CD3B29F-4371-4EBC-B490-031240FAFD1F}" srcOrd="0" destOrd="0" presId="urn:microsoft.com/office/officeart/2005/8/layout/hProcess4"/>
    <dgm:cxn modelId="{38BF0A46-F518-4BE8-BB73-82892BE990A3}" type="presParOf" srcId="{D5AA3B82-B30B-4DCC-9A5A-56D8B105D309}" destId="{371271AE-CDA5-4F26-B69E-4CC252F49144}" srcOrd="1" destOrd="0" presId="urn:microsoft.com/office/officeart/2005/8/layout/hProcess4"/>
    <dgm:cxn modelId="{BD81BB1C-8EB3-4275-B1C3-C67F1AD3EB3B}" type="presParOf" srcId="{D5AA3B82-B30B-4DCC-9A5A-56D8B105D309}" destId="{8907AB02-4D43-47C2-B817-A4A9B71C9DBC}" srcOrd="2" destOrd="0" presId="urn:microsoft.com/office/officeart/2005/8/layout/hProcess4"/>
    <dgm:cxn modelId="{F69C84B8-3F74-4E49-B36E-A53268E4DB86}" type="presParOf" srcId="{D5AA3B82-B30B-4DCC-9A5A-56D8B105D309}" destId="{CE9A6072-AF82-468A-824A-5DE9D67A3281}" srcOrd="3" destOrd="0" presId="urn:microsoft.com/office/officeart/2005/8/layout/hProcess4"/>
    <dgm:cxn modelId="{F7285063-3CFF-46B3-B412-264142375512}" type="presParOf" srcId="{D5AA3B82-B30B-4DCC-9A5A-56D8B105D309}" destId="{E2D6B2A8-54C7-4A10-8267-6B4C5F8E271B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D2835E3-99B4-4A66-A401-6993B6A77D90}" type="doc">
      <dgm:prSet loTypeId="urn:microsoft.com/office/officeart/2008/layout/RadialCluster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D9914600-59AD-4BFD-8106-0DF3EF79115C}">
      <dgm:prSet phldrT="[Texto]"/>
      <dgm:spPr>
        <a:blipFill rotWithShape="0"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es-CL" dirty="0"/>
        </a:p>
      </dgm:t>
    </dgm:pt>
    <dgm:pt modelId="{A97001CE-F96F-4FAB-A988-378F92D85F22}" type="parTrans" cxnId="{321FEE55-7EAC-4ACF-838D-0AC902E0D1B3}">
      <dgm:prSet/>
      <dgm:spPr/>
      <dgm:t>
        <a:bodyPr/>
        <a:lstStyle/>
        <a:p>
          <a:endParaRPr lang="es-CL"/>
        </a:p>
      </dgm:t>
    </dgm:pt>
    <dgm:pt modelId="{FDAE7061-B324-4F5B-843F-EAF51890B9E2}" type="sibTrans" cxnId="{321FEE55-7EAC-4ACF-838D-0AC902E0D1B3}">
      <dgm:prSet/>
      <dgm:spPr/>
      <dgm:t>
        <a:bodyPr/>
        <a:lstStyle/>
        <a:p>
          <a:endParaRPr lang="es-CL"/>
        </a:p>
      </dgm:t>
    </dgm:pt>
    <dgm:pt modelId="{0E5E9747-2A3F-428D-8180-4FFAB2C67ACF}">
      <dgm:prSet custT="1"/>
      <dgm:spPr/>
      <dgm:t>
        <a:bodyPr/>
        <a:lstStyle/>
        <a:p>
          <a:r>
            <a:rPr lang="es-MX" sz="1800" dirty="0" smtClean="0">
              <a:solidFill>
                <a:schemeClr val="bg1"/>
              </a:solidFill>
            </a:rPr>
            <a:t>Ministerios de Energía+ Agricultura (CONAF) + MA + CORFO</a:t>
          </a:r>
          <a:endParaRPr lang="es-CL" sz="1800" dirty="0"/>
        </a:p>
      </dgm:t>
    </dgm:pt>
    <dgm:pt modelId="{94A70B2A-CE24-4142-AA5E-EF4C800CC9EE}" type="parTrans" cxnId="{52424535-D973-45F0-9F66-13EBACEFF5F7}">
      <dgm:prSet/>
      <dgm:spPr>
        <a:ln>
          <a:solidFill>
            <a:schemeClr val="bg1"/>
          </a:solidFill>
        </a:ln>
      </dgm:spPr>
      <dgm:t>
        <a:bodyPr/>
        <a:lstStyle/>
        <a:p>
          <a:endParaRPr lang="es-CL"/>
        </a:p>
      </dgm:t>
    </dgm:pt>
    <dgm:pt modelId="{F4F44C41-4D23-46E0-8470-E88003C8F70F}" type="sibTrans" cxnId="{52424535-D973-45F0-9F66-13EBACEFF5F7}">
      <dgm:prSet/>
      <dgm:spPr/>
      <dgm:t>
        <a:bodyPr/>
        <a:lstStyle/>
        <a:p>
          <a:endParaRPr lang="es-CL"/>
        </a:p>
      </dgm:t>
    </dgm:pt>
    <dgm:pt modelId="{0F822C31-D9AD-429F-ABB7-1A35A40211C0}">
      <dgm:prSet phldrT="[Texto]" custT="1"/>
      <dgm:spPr/>
      <dgm:t>
        <a:bodyPr/>
        <a:lstStyle/>
        <a:p>
          <a:r>
            <a:rPr lang="es-MX" sz="1800" dirty="0" smtClean="0"/>
            <a:t>Política Uso de Leña</a:t>
          </a:r>
          <a:endParaRPr lang="es-CL" sz="1800" dirty="0"/>
        </a:p>
      </dgm:t>
    </dgm:pt>
    <dgm:pt modelId="{3FF7B3F6-FC65-4EE0-9208-F3745757163D}" type="parTrans" cxnId="{83298299-90CF-4335-9DF6-C6365A4F0237}">
      <dgm:prSet/>
      <dgm:spPr>
        <a:ln>
          <a:solidFill>
            <a:schemeClr val="bg1"/>
          </a:solidFill>
        </a:ln>
      </dgm:spPr>
      <dgm:t>
        <a:bodyPr/>
        <a:lstStyle/>
        <a:p>
          <a:endParaRPr lang="es-CL"/>
        </a:p>
      </dgm:t>
    </dgm:pt>
    <dgm:pt modelId="{DBEBEBC0-ABE0-4A09-A00A-11A733DFE38D}" type="sibTrans" cxnId="{83298299-90CF-4335-9DF6-C6365A4F0237}">
      <dgm:prSet/>
      <dgm:spPr/>
      <dgm:t>
        <a:bodyPr/>
        <a:lstStyle/>
        <a:p>
          <a:endParaRPr lang="es-CL"/>
        </a:p>
      </dgm:t>
    </dgm:pt>
    <dgm:pt modelId="{D0524B7B-80AF-4954-A57B-DCD2DF0F793B}">
      <dgm:prSet phldrT="[Texto]" custT="1"/>
      <dgm:spPr/>
      <dgm:t>
        <a:bodyPr/>
        <a:lstStyle/>
        <a:p>
          <a:r>
            <a:rPr lang="es-MX" sz="1800" dirty="0" smtClean="0"/>
            <a:t>Comité Interministerial Leña</a:t>
          </a:r>
          <a:endParaRPr lang="es-CL" sz="1800" dirty="0"/>
        </a:p>
      </dgm:t>
    </dgm:pt>
    <dgm:pt modelId="{86182B21-A9DB-4ED3-92FD-068D9D94B395}" type="parTrans" cxnId="{652AA5E4-F4CD-4609-A156-0774D127F95D}">
      <dgm:prSet/>
      <dgm:spPr>
        <a:ln>
          <a:solidFill>
            <a:schemeClr val="bg1"/>
          </a:solidFill>
        </a:ln>
      </dgm:spPr>
      <dgm:t>
        <a:bodyPr/>
        <a:lstStyle/>
        <a:p>
          <a:endParaRPr lang="es-CL"/>
        </a:p>
      </dgm:t>
    </dgm:pt>
    <dgm:pt modelId="{B704BEBC-E0B7-4478-928D-D37C2FC43E84}" type="sibTrans" cxnId="{652AA5E4-F4CD-4609-A156-0774D127F95D}">
      <dgm:prSet/>
      <dgm:spPr/>
      <dgm:t>
        <a:bodyPr/>
        <a:lstStyle/>
        <a:p>
          <a:endParaRPr lang="es-CL"/>
        </a:p>
      </dgm:t>
    </dgm:pt>
    <dgm:pt modelId="{5F141EA2-B48A-4CF0-9A8F-CC3998851D27}">
      <dgm:prSet phldrT="[Texto]"/>
      <dgm:spPr/>
      <dgm:t>
        <a:bodyPr/>
        <a:lstStyle/>
        <a:p>
          <a:endParaRPr lang="es-CL" dirty="0"/>
        </a:p>
      </dgm:t>
    </dgm:pt>
    <dgm:pt modelId="{82427D1B-C5FD-4CCE-87C1-372605990235}" type="parTrans" cxnId="{936BBEC2-E355-4AD9-8BF5-3153EF858B24}">
      <dgm:prSet/>
      <dgm:spPr/>
      <dgm:t>
        <a:bodyPr/>
        <a:lstStyle/>
        <a:p>
          <a:endParaRPr lang="es-CL"/>
        </a:p>
      </dgm:t>
    </dgm:pt>
    <dgm:pt modelId="{2D2B514E-F770-4264-9E72-9472EC525E49}" type="sibTrans" cxnId="{936BBEC2-E355-4AD9-8BF5-3153EF858B24}">
      <dgm:prSet/>
      <dgm:spPr/>
      <dgm:t>
        <a:bodyPr/>
        <a:lstStyle/>
        <a:p>
          <a:endParaRPr lang="es-CL"/>
        </a:p>
      </dgm:t>
    </dgm:pt>
    <dgm:pt modelId="{7A018403-EAC2-4245-A1F1-35AE0E6DE964}" type="pres">
      <dgm:prSet presAssocID="{9D2835E3-99B4-4A66-A401-6993B6A77D90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es-CL"/>
        </a:p>
      </dgm:t>
    </dgm:pt>
    <dgm:pt modelId="{621F5009-6964-4C33-8DD3-7CCCE33A4A0B}" type="pres">
      <dgm:prSet presAssocID="{D9914600-59AD-4BFD-8106-0DF3EF79115C}" presName="singleCycle" presStyleCnt="0"/>
      <dgm:spPr/>
    </dgm:pt>
    <dgm:pt modelId="{0F7F89D6-471E-46FB-B27D-A57C4D9CDED8}" type="pres">
      <dgm:prSet presAssocID="{D9914600-59AD-4BFD-8106-0DF3EF79115C}" presName="singleCenter" presStyleLbl="node1" presStyleIdx="0" presStyleCnt="4" custScaleX="157895" custScaleY="178589">
        <dgm:presLayoutVars>
          <dgm:chMax val="7"/>
          <dgm:chPref val="7"/>
        </dgm:presLayoutVars>
      </dgm:prSet>
      <dgm:spPr/>
      <dgm:t>
        <a:bodyPr/>
        <a:lstStyle/>
        <a:p>
          <a:endParaRPr lang="es-CL"/>
        </a:p>
      </dgm:t>
    </dgm:pt>
    <dgm:pt modelId="{B83FCD5D-4EDF-4825-B966-0F3F7E555AAC}" type="pres">
      <dgm:prSet presAssocID="{94A70B2A-CE24-4142-AA5E-EF4C800CC9EE}" presName="Name56" presStyleLbl="parChTrans1D2" presStyleIdx="0" presStyleCnt="3"/>
      <dgm:spPr/>
      <dgm:t>
        <a:bodyPr/>
        <a:lstStyle/>
        <a:p>
          <a:endParaRPr lang="es-CL"/>
        </a:p>
      </dgm:t>
    </dgm:pt>
    <dgm:pt modelId="{BC40EA3D-3AB4-4F4D-B48A-AF0B9C6966EA}" type="pres">
      <dgm:prSet presAssocID="{0E5E9747-2A3F-428D-8180-4FFAB2C67ACF}" presName="text0" presStyleLbl="node1" presStyleIdx="1" presStyleCnt="4" custScaleX="234499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6AD423BD-FFB6-4FB5-8869-34D23B202921}" type="pres">
      <dgm:prSet presAssocID="{3FF7B3F6-FC65-4EE0-9208-F3745757163D}" presName="Name56" presStyleLbl="parChTrans1D2" presStyleIdx="1" presStyleCnt="3"/>
      <dgm:spPr/>
      <dgm:t>
        <a:bodyPr/>
        <a:lstStyle/>
        <a:p>
          <a:endParaRPr lang="es-CL"/>
        </a:p>
      </dgm:t>
    </dgm:pt>
    <dgm:pt modelId="{0596F3B0-95A2-48A3-8484-88700E4F925A}" type="pres">
      <dgm:prSet presAssocID="{0F822C31-D9AD-429F-ABB7-1A35A40211C0}" presName="text0" presStyleLbl="node1" presStyleIdx="2" presStyleCnt="4" custScaleX="123846" custScaleY="109495" custRadScaleRad="135185" custRadScaleInc="-1485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E1766078-AA52-4A21-9A8C-E31A67386D36}" type="pres">
      <dgm:prSet presAssocID="{86182B21-A9DB-4ED3-92FD-068D9D94B395}" presName="Name56" presStyleLbl="parChTrans1D2" presStyleIdx="2" presStyleCnt="3"/>
      <dgm:spPr/>
      <dgm:t>
        <a:bodyPr/>
        <a:lstStyle/>
        <a:p>
          <a:endParaRPr lang="es-CL"/>
        </a:p>
      </dgm:t>
    </dgm:pt>
    <dgm:pt modelId="{CC18885E-AE5E-4880-BBED-4CD208F1F64F}" type="pres">
      <dgm:prSet presAssocID="{D0524B7B-80AF-4954-A57B-DCD2DF0F793B}" presName="text0" presStyleLbl="node1" presStyleIdx="3" presStyleCnt="4" custScaleX="156036" custScaleY="119471" custRadScaleRad="126061" custRadScaleInc="369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E0044013-0DBB-413F-B08C-23356CED90F8}" type="presOf" srcId="{3FF7B3F6-FC65-4EE0-9208-F3745757163D}" destId="{6AD423BD-FFB6-4FB5-8869-34D23B202921}" srcOrd="0" destOrd="0" presId="urn:microsoft.com/office/officeart/2008/layout/RadialCluster"/>
    <dgm:cxn modelId="{936BBEC2-E355-4AD9-8BF5-3153EF858B24}" srcId="{9D2835E3-99B4-4A66-A401-6993B6A77D90}" destId="{5F141EA2-B48A-4CF0-9A8F-CC3998851D27}" srcOrd="1" destOrd="0" parTransId="{82427D1B-C5FD-4CCE-87C1-372605990235}" sibTransId="{2D2B514E-F770-4264-9E72-9472EC525E49}"/>
    <dgm:cxn modelId="{82D9879D-A235-4BED-AED9-B3EF117A3E89}" type="presOf" srcId="{0F822C31-D9AD-429F-ABB7-1A35A40211C0}" destId="{0596F3B0-95A2-48A3-8484-88700E4F925A}" srcOrd="0" destOrd="0" presId="urn:microsoft.com/office/officeart/2008/layout/RadialCluster"/>
    <dgm:cxn modelId="{321FEE55-7EAC-4ACF-838D-0AC902E0D1B3}" srcId="{9D2835E3-99B4-4A66-A401-6993B6A77D90}" destId="{D9914600-59AD-4BFD-8106-0DF3EF79115C}" srcOrd="0" destOrd="0" parTransId="{A97001CE-F96F-4FAB-A988-378F92D85F22}" sibTransId="{FDAE7061-B324-4F5B-843F-EAF51890B9E2}"/>
    <dgm:cxn modelId="{5090E8CE-23E9-4F93-A130-982858350324}" type="presOf" srcId="{0E5E9747-2A3F-428D-8180-4FFAB2C67ACF}" destId="{BC40EA3D-3AB4-4F4D-B48A-AF0B9C6966EA}" srcOrd="0" destOrd="0" presId="urn:microsoft.com/office/officeart/2008/layout/RadialCluster"/>
    <dgm:cxn modelId="{90BD4E91-1A0D-42EE-8025-76401D4B23EF}" type="presOf" srcId="{9D2835E3-99B4-4A66-A401-6993B6A77D90}" destId="{7A018403-EAC2-4245-A1F1-35AE0E6DE964}" srcOrd="0" destOrd="0" presId="urn:microsoft.com/office/officeart/2008/layout/RadialCluster"/>
    <dgm:cxn modelId="{652AA5E4-F4CD-4609-A156-0774D127F95D}" srcId="{D9914600-59AD-4BFD-8106-0DF3EF79115C}" destId="{D0524B7B-80AF-4954-A57B-DCD2DF0F793B}" srcOrd="2" destOrd="0" parTransId="{86182B21-A9DB-4ED3-92FD-068D9D94B395}" sibTransId="{B704BEBC-E0B7-4478-928D-D37C2FC43E84}"/>
    <dgm:cxn modelId="{768FD3B5-BD28-4C62-B10F-94B01E02118F}" type="presOf" srcId="{D9914600-59AD-4BFD-8106-0DF3EF79115C}" destId="{0F7F89D6-471E-46FB-B27D-A57C4D9CDED8}" srcOrd="0" destOrd="0" presId="urn:microsoft.com/office/officeart/2008/layout/RadialCluster"/>
    <dgm:cxn modelId="{3D6731A9-22AB-49CB-A80C-90A724695423}" type="presOf" srcId="{86182B21-A9DB-4ED3-92FD-068D9D94B395}" destId="{E1766078-AA52-4A21-9A8C-E31A67386D36}" srcOrd="0" destOrd="0" presId="urn:microsoft.com/office/officeart/2008/layout/RadialCluster"/>
    <dgm:cxn modelId="{52424535-D973-45F0-9F66-13EBACEFF5F7}" srcId="{D9914600-59AD-4BFD-8106-0DF3EF79115C}" destId="{0E5E9747-2A3F-428D-8180-4FFAB2C67ACF}" srcOrd="0" destOrd="0" parTransId="{94A70B2A-CE24-4142-AA5E-EF4C800CC9EE}" sibTransId="{F4F44C41-4D23-46E0-8470-E88003C8F70F}"/>
    <dgm:cxn modelId="{231CB6B9-EEE4-4C7D-814C-05CDF8D7F5A3}" type="presOf" srcId="{D0524B7B-80AF-4954-A57B-DCD2DF0F793B}" destId="{CC18885E-AE5E-4880-BBED-4CD208F1F64F}" srcOrd="0" destOrd="0" presId="urn:microsoft.com/office/officeart/2008/layout/RadialCluster"/>
    <dgm:cxn modelId="{460F2C1A-E45A-4351-95BD-61AF7A1C17C6}" type="presOf" srcId="{94A70B2A-CE24-4142-AA5E-EF4C800CC9EE}" destId="{B83FCD5D-4EDF-4825-B966-0F3F7E555AAC}" srcOrd="0" destOrd="0" presId="urn:microsoft.com/office/officeart/2008/layout/RadialCluster"/>
    <dgm:cxn modelId="{83298299-90CF-4335-9DF6-C6365A4F0237}" srcId="{D9914600-59AD-4BFD-8106-0DF3EF79115C}" destId="{0F822C31-D9AD-429F-ABB7-1A35A40211C0}" srcOrd="1" destOrd="0" parTransId="{3FF7B3F6-FC65-4EE0-9208-F3745757163D}" sibTransId="{DBEBEBC0-ABE0-4A09-A00A-11A733DFE38D}"/>
    <dgm:cxn modelId="{3F2D525E-B588-4C6B-9C4E-482EA9FB64EA}" type="presParOf" srcId="{7A018403-EAC2-4245-A1F1-35AE0E6DE964}" destId="{621F5009-6964-4C33-8DD3-7CCCE33A4A0B}" srcOrd="0" destOrd="0" presId="urn:microsoft.com/office/officeart/2008/layout/RadialCluster"/>
    <dgm:cxn modelId="{846FCDB0-E048-4CAA-9DAD-7D3951D890D6}" type="presParOf" srcId="{621F5009-6964-4C33-8DD3-7CCCE33A4A0B}" destId="{0F7F89D6-471E-46FB-B27D-A57C4D9CDED8}" srcOrd="0" destOrd="0" presId="urn:microsoft.com/office/officeart/2008/layout/RadialCluster"/>
    <dgm:cxn modelId="{A5D17304-340A-441E-807C-76B2DFA6272F}" type="presParOf" srcId="{621F5009-6964-4C33-8DD3-7CCCE33A4A0B}" destId="{B83FCD5D-4EDF-4825-B966-0F3F7E555AAC}" srcOrd="1" destOrd="0" presId="urn:microsoft.com/office/officeart/2008/layout/RadialCluster"/>
    <dgm:cxn modelId="{CFAFB3D9-BA58-4866-AE0F-CB1C9EEB826C}" type="presParOf" srcId="{621F5009-6964-4C33-8DD3-7CCCE33A4A0B}" destId="{BC40EA3D-3AB4-4F4D-B48A-AF0B9C6966EA}" srcOrd="2" destOrd="0" presId="urn:microsoft.com/office/officeart/2008/layout/RadialCluster"/>
    <dgm:cxn modelId="{7A00C2E3-A32F-4C83-B619-E9019B071260}" type="presParOf" srcId="{621F5009-6964-4C33-8DD3-7CCCE33A4A0B}" destId="{6AD423BD-FFB6-4FB5-8869-34D23B202921}" srcOrd="3" destOrd="0" presId="urn:microsoft.com/office/officeart/2008/layout/RadialCluster"/>
    <dgm:cxn modelId="{6954C9A9-8408-4182-A3A5-61EF7A56E880}" type="presParOf" srcId="{621F5009-6964-4C33-8DD3-7CCCE33A4A0B}" destId="{0596F3B0-95A2-48A3-8484-88700E4F925A}" srcOrd="4" destOrd="0" presId="urn:microsoft.com/office/officeart/2008/layout/RadialCluster"/>
    <dgm:cxn modelId="{842EE838-10BB-4D32-987C-85C64B9D29E6}" type="presParOf" srcId="{621F5009-6964-4C33-8DD3-7CCCE33A4A0B}" destId="{E1766078-AA52-4A21-9A8C-E31A67386D36}" srcOrd="5" destOrd="0" presId="urn:microsoft.com/office/officeart/2008/layout/RadialCluster"/>
    <dgm:cxn modelId="{998CB1FE-EFEB-49FD-8A12-5F2BFD404F56}" type="presParOf" srcId="{621F5009-6964-4C33-8DD3-7CCCE33A4A0B}" destId="{CC18885E-AE5E-4880-BBED-4CD208F1F64F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6B8DD1-9A55-4F7D-ADC7-DD75281E1262}">
      <dsp:nvSpPr>
        <dsp:cNvPr id="0" name=""/>
        <dsp:cNvSpPr/>
      </dsp:nvSpPr>
      <dsp:spPr>
        <a:xfrm>
          <a:off x="1809408" y="1150"/>
          <a:ext cx="2021470" cy="10107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700" kern="1200" dirty="0" smtClean="0"/>
            <a:t>Agenda Energética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700" kern="1200" dirty="0" smtClean="0"/>
            <a:t>(Min. Energía)</a:t>
          </a:r>
          <a:endParaRPr lang="es-CL" sz="1700" kern="1200" dirty="0"/>
        </a:p>
      </dsp:txBody>
      <dsp:txXfrm>
        <a:off x="1839011" y="30753"/>
        <a:ext cx="1962264" cy="951529"/>
      </dsp:txXfrm>
    </dsp:sp>
    <dsp:sp modelId="{EFBC2ED4-D9DB-4E49-BED4-F681CEA1E543}">
      <dsp:nvSpPr>
        <dsp:cNvPr id="0" name=""/>
        <dsp:cNvSpPr/>
      </dsp:nvSpPr>
      <dsp:spPr>
        <a:xfrm rot="3600000">
          <a:off x="3127966" y="1775225"/>
          <a:ext cx="1053573" cy="353757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L" sz="1400" kern="1200"/>
        </a:p>
      </dsp:txBody>
      <dsp:txXfrm>
        <a:off x="3234093" y="1845976"/>
        <a:ext cx="841319" cy="212255"/>
      </dsp:txXfrm>
    </dsp:sp>
    <dsp:sp modelId="{6444B158-10E2-48C4-B7E3-33B13F712850}">
      <dsp:nvSpPr>
        <dsp:cNvPr id="0" name=""/>
        <dsp:cNvSpPr/>
      </dsp:nvSpPr>
      <dsp:spPr>
        <a:xfrm>
          <a:off x="3478627" y="2892322"/>
          <a:ext cx="2021470" cy="10107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700" kern="1200" dirty="0" smtClean="0"/>
            <a:t>Estrategia Dendroenergía (CONAF)</a:t>
          </a:r>
          <a:endParaRPr lang="es-CL" sz="1700" kern="1200" dirty="0"/>
        </a:p>
      </dsp:txBody>
      <dsp:txXfrm>
        <a:off x="3508230" y="2921925"/>
        <a:ext cx="1962264" cy="951529"/>
      </dsp:txXfrm>
    </dsp:sp>
    <dsp:sp modelId="{6668A6BA-424A-4FC6-B5DE-AE93C0568F81}">
      <dsp:nvSpPr>
        <dsp:cNvPr id="0" name=""/>
        <dsp:cNvSpPr/>
      </dsp:nvSpPr>
      <dsp:spPr>
        <a:xfrm rot="10800000">
          <a:off x="2293357" y="3220811"/>
          <a:ext cx="1053573" cy="353757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L" sz="1400" kern="1200"/>
        </a:p>
      </dsp:txBody>
      <dsp:txXfrm rot="10800000">
        <a:off x="2399484" y="3291562"/>
        <a:ext cx="841319" cy="212255"/>
      </dsp:txXfrm>
    </dsp:sp>
    <dsp:sp modelId="{B13D524F-8634-49A1-BCB4-07496EB3AC0A}">
      <dsp:nvSpPr>
        <dsp:cNvPr id="0" name=""/>
        <dsp:cNvSpPr/>
      </dsp:nvSpPr>
      <dsp:spPr>
        <a:xfrm>
          <a:off x="140190" y="2892322"/>
          <a:ext cx="2021470" cy="10107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700" kern="1200" dirty="0" smtClean="0"/>
            <a:t>Estrategia Descontaminación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1700" kern="1200" dirty="0" smtClean="0"/>
            <a:t>(MMA)</a:t>
          </a:r>
          <a:endParaRPr lang="es-CL" sz="1700" kern="1200" dirty="0"/>
        </a:p>
      </dsp:txBody>
      <dsp:txXfrm>
        <a:off x="169793" y="2921925"/>
        <a:ext cx="1962264" cy="951529"/>
      </dsp:txXfrm>
    </dsp:sp>
    <dsp:sp modelId="{CC807C7F-7E51-441E-AFF9-0022C10E96C0}">
      <dsp:nvSpPr>
        <dsp:cNvPr id="0" name=""/>
        <dsp:cNvSpPr/>
      </dsp:nvSpPr>
      <dsp:spPr>
        <a:xfrm rot="18000000">
          <a:off x="1458747" y="1775225"/>
          <a:ext cx="1053573" cy="353757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L" sz="1400" kern="1200"/>
        </a:p>
      </dsp:txBody>
      <dsp:txXfrm>
        <a:off x="1564874" y="1845976"/>
        <a:ext cx="841319" cy="21225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D32615-FFDF-41C7-93AB-AAA7C72766DD}">
      <dsp:nvSpPr>
        <dsp:cNvPr id="0" name=""/>
        <dsp:cNvSpPr/>
      </dsp:nvSpPr>
      <dsp:spPr>
        <a:xfrm>
          <a:off x="2705" y="1456320"/>
          <a:ext cx="2749921" cy="20012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800" kern="1200" dirty="0" smtClean="0"/>
            <a:t>2015-2020: instalación de estructuras y puesta en marcha.</a:t>
          </a:r>
          <a:endParaRPr lang="es-CL" sz="1800" kern="1200" dirty="0"/>
        </a:p>
      </dsp:txBody>
      <dsp:txXfrm>
        <a:off x="48760" y="1502375"/>
        <a:ext cx="2657811" cy="1480316"/>
      </dsp:txXfrm>
    </dsp:sp>
    <dsp:sp modelId="{EF36571D-F520-4423-AFFC-56283A2D545F}">
      <dsp:nvSpPr>
        <dsp:cNvPr id="0" name=""/>
        <dsp:cNvSpPr/>
      </dsp:nvSpPr>
      <dsp:spPr>
        <a:xfrm>
          <a:off x="1493937" y="1965169"/>
          <a:ext cx="2553587" cy="2553587"/>
        </a:xfrm>
        <a:prstGeom prst="leftCircularArrow">
          <a:avLst>
            <a:gd name="adj1" fmla="val 2107"/>
            <a:gd name="adj2" fmla="val 253108"/>
            <a:gd name="adj3" fmla="val 2028905"/>
            <a:gd name="adj4" fmla="val 9024775"/>
            <a:gd name="adj5" fmla="val 245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AA0FC5-AEF3-476B-ADDF-A832466DED0B}">
      <dsp:nvSpPr>
        <dsp:cNvPr id="0" name=""/>
        <dsp:cNvSpPr/>
      </dsp:nvSpPr>
      <dsp:spPr>
        <a:xfrm>
          <a:off x="824141" y="3138143"/>
          <a:ext cx="1773959" cy="7054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2000" kern="1200" dirty="0" smtClean="0"/>
            <a:t>Dinamización</a:t>
          </a:r>
          <a:endParaRPr lang="es-CL" sz="2000" kern="1200" dirty="0"/>
        </a:p>
      </dsp:txBody>
      <dsp:txXfrm>
        <a:off x="844803" y="3158805"/>
        <a:ext cx="1732635" cy="664121"/>
      </dsp:txXfrm>
    </dsp:sp>
    <dsp:sp modelId="{4CEE2E5A-9696-4E81-AF8F-244C1C26824C}">
      <dsp:nvSpPr>
        <dsp:cNvPr id="0" name=""/>
        <dsp:cNvSpPr/>
      </dsp:nvSpPr>
      <dsp:spPr>
        <a:xfrm>
          <a:off x="3009729" y="1639831"/>
          <a:ext cx="2505826" cy="20506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800" kern="1200" dirty="0" smtClean="0"/>
            <a:t>2020-2025: reforzamiento de conductas positivas.  </a:t>
          </a:r>
          <a:endParaRPr lang="es-CL" sz="1800" kern="1200" dirty="0"/>
        </a:p>
      </dsp:txBody>
      <dsp:txXfrm>
        <a:off x="3056919" y="2126436"/>
        <a:ext cx="2411446" cy="1516807"/>
      </dsp:txXfrm>
    </dsp:sp>
    <dsp:sp modelId="{B3FD4835-65D7-41DC-B27F-5CBE5EE5C075}">
      <dsp:nvSpPr>
        <dsp:cNvPr id="0" name=""/>
        <dsp:cNvSpPr/>
      </dsp:nvSpPr>
      <dsp:spPr>
        <a:xfrm>
          <a:off x="4250900" y="713290"/>
          <a:ext cx="2631507" cy="2631507"/>
        </a:xfrm>
        <a:prstGeom prst="circularArrow">
          <a:avLst>
            <a:gd name="adj1" fmla="val 2045"/>
            <a:gd name="adj2" fmla="val 245262"/>
            <a:gd name="adj3" fmla="val 19834241"/>
            <a:gd name="adj4" fmla="val 12830524"/>
            <a:gd name="adj5" fmla="val 238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DCDFC0-E5E1-4B8D-81D8-D288AF6BC9B3}">
      <dsp:nvSpPr>
        <dsp:cNvPr id="0" name=""/>
        <dsp:cNvSpPr/>
      </dsp:nvSpPr>
      <dsp:spPr>
        <a:xfrm>
          <a:off x="3635264" y="1328761"/>
          <a:ext cx="1773959" cy="7054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2000" kern="1200" dirty="0" smtClean="0"/>
            <a:t>Maduración</a:t>
          </a:r>
          <a:endParaRPr lang="es-CL" sz="2000" kern="1200" dirty="0"/>
        </a:p>
      </dsp:txBody>
      <dsp:txXfrm>
        <a:off x="3655926" y="1349423"/>
        <a:ext cx="1732635" cy="664121"/>
      </dsp:txXfrm>
    </dsp:sp>
    <dsp:sp modelId="{371271AE-CDA5-4F26-B69E-4CC252F49144}">
      <dsp:nvSpPr>
        <dsp:cNvPr id="0" name=""/>
        <dsp:cNvSpPr/>
      </dsp:nvSpPr>
      <dsp:spPr>
        <a:xfrm>
          <a:off x="5771821" y="1843558"/>
          <a:ext cx="2283884" cy="16460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L" sz="1800" kern="1200" dirty="0" smtClean="0"/>
            <a:t>2025-2030: sostenibilidad de las iniciativas</a:t>
          </a:r>
          <a:endParaRPr lang="es-CL" sz="1800" kern="1200" dirty="0"/>
        </a:p>
      </dsp:txBody>
      <dsp:txXfrm>
        <a:off x="5809701" y="1881438"/>
        <a:ext cx="2208124" cy="1217556"/>
      </dsp:txXfrm>
    </dsp:sp>
    <dsp:sp modelId="{CE9A6072-AF82-468A-824A-5DE9D67A3281}">
      <dsp:nvSpPr>
        <dsp:cNvPr id="0" name=""/>
        <dsp:cNvSpPr/>
      </dsp:nvSpPr>
      <dsp:spPr>
        <a:xfrm>
          <a:off x="6361086" y="3326710"/>
          <a:ext cx="1773959" cy="7054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L" sz="2000" kern="1200" dirty="0" smtClean="0"/>
            <a:t>Consolidación </a:t>
          </a:r>
          <a:endParaRPr lang="es-CL" sz="2000" kern="1200" dirty="0"/>
        </a:p>
      </dsp:txBody>
      <dsp:txXfrm>
        <a:off x="6381748" y="3347372"/>
        <a:ext cx="1732635" cy="66412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7F89D6-471E-46FB-B27D-A57C4D9CDED8}">
      <dsp:nvSpPr>
        <dsp:cNvPr id="0" name=""/>
        <dsp:cNvSpPr/>
      </dsp:nvSpPr>
      <dsp:spPr>
        <a:xfrm>
          <a:off x="3135084" y="1978597"/>
          <a:ext cx="2776435" cy="3140320"/>
        </a:xfrm>
        <a:prstGeom prst="roundRect">
          <a:avLst/>
        </a:prstGeom>
        <a:blipFill rotWithShape="0"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L" sz="3600" kern="1200" dirty="0"/>
        </a:p>
      </dsp:txBody>
      <dsp:txXfrm>
        <a:off x="3270618" y="2114131"/>
        <a:ext cx="2505367" cy="2869252"/>
      </dsp:txXfrm>
    </dsp:sp>
    <dsp:sp modelId="{B83FCD5D-4EDF-4825-B966-0F3F7E555AAC}">
      <dsp:nvSpPr>
        <dsp:cNvPr id="0" name=""/>
        <dsp:cNvSpPr/>
      </dsp:nvSpPr>
      <dsp:spPr>
        <a:xfrm rot="16200000">
          <a:off x="4252056" y="1707352"/>
          <a:ext cx="54249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42491" y="0"/>
              </a:lnTo>
            </a:path>
          </a:pathLst>
        </a:custGeom>
        <a:noFill/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40EA3D-3AB4-4F4D-B48A-AF0B9C6966EA}">
      <dsp:nvSpPr>
        <dsp:cNvPr id="0" name=""/>
        <dsp:cNvSpPr/>
      </dsp:nvSpPr>
      <dsp:spPr>
        <a:xfrm>
          <a:off x="3141948" y="257974"/>
          <a:ext cx="2762708" cy="11781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dirty="0" smtClean="0">
              <a:solidFill>
                <a:schemeClr val="bg1"/>
              </a:solidFill>
            </a:rPr>
            <a:t>Ministerios de Energía+ Agricultura (CONAF) + MA + CORFO</a:t>
          </a:r>
          <a:endParaRPr lang="es-CL" sz="1800" kern="1200" dirty="0"/>
        </a:p>
      </dsp:txBody>
      <dsp:txXfrm>
        <a:off x="3199460" y="315486"/>
        <a:ext cx="2647684" cy="1063108"/>
      </dsp:txXfrm>
    </dsp:sp>
    <dsp:sp modelId="{6AD423BD-FFB6-4FB5-8869-34D23B202921}">
      <dsp:nvSpPr>
        <dsp:cNvPr id="0" name=""/>
        <dsp:cNvSpPr/>
      </dsp:nvSpPr>
      <dsp:spPr>
        <a:xfrm rot="1655472">
          <a:off x="5842660" y="4554668"/>
          <a:ext cx="121098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210981" y="0"/>
              </a:lnTo>
            </a:path>
          </a:pathLst>
        </a:custGeom>
        <a:noFill/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96F3B0-95A2-48A3-8484-88700E4F925A}">
      <dsp:nvSpPr>
        <dsp:cNvPr id="0" name=""/>
        <dsp:cNvSpPr/>
      </dsp:nvSpPr>
      <dsp:spPr>
        <a:xfrm>
          <a:off x="6984781" y="4571358"/>
          <a:ext cx="1459069" cy="12899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dirty="0" smtClean="0"/>
            <a:t>Política Uso de Leña</a:t>
          </a:r>
          <a:endParaRPr lang="es-CL" sz="1800" kern="1200" dirty="0"/>
        </a:p>
      </dsp:txBody>
      <dsp:txXfrm>
        <a:off x="7047753" y="4634330"/>
        <a:ext cx="1333125" cy="1164051"/>
      </dsp:txXfrm>
    </dsp:sp>
    <dsp:sp modelId="{E1766078-AA52-4A21-9A8C-E31A67386D36}">
      <dsp:nvSpPr>
        <dsp:cNvPr id="0" name=""/>
        <dsp:cNvSpPr/>
      </dsp:nvSpPr>
      <dsp:spPr>
        <a:xfrm rot="9086577">
          <a:off x="2441453" y="4480817"/>
          <a:ext cx="73855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38557" y="0"/>
              </a:lnTo>
            </a:path>
          </a:pathLst>
        </a:custGeom>
        <a:noFill/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18885E-AE5E-4880-BBED-4CD208F1F64F}">
      <dsp:nvSpPr>
        <dsp:cNvPr id="0" name=""/>
        <dsp:cNvSpPr/>
      </dsp:nvSpPr>
      <dsp:spPr>
        <a:xfrm>
          <a:off x="648068" y="4453827"/>
          <a:ext cx="1838310" cy="140752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dirty="0" smtClean="0"/>
            <a:t>Comité Interministerial Leña</a:t>
          </a:r>
          <a:endParaRPr lang="es-CL" sz="1800" kern="1200" dirty="0"/>
        </a:p>
      </dsp:txBody>
      <dsp:txXfrm>
        <a:off x="716778" y="4522537"/>
        <a:ext cx="1700890" cy="12701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DE2DDE-FAA4-4A16-A1F0-C2B52C03F8ED}" type="datetimeFigureOut">
              <a:rPr lang="es-CL" smtClean="0"/>
              <a:pPr/>
              <a:t>23-11-2016</a:t>
            </a:fld>
            <a:endParaRPr lang="es-CL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02238A-2B9F-4032-9B22-02C922D03430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921646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DC6A8-F497-42B0-9A86-4B93C8C1C174}" type="datetimeFigureOut">
              <a:rPr lang="es-CL" smtClean="0"/>
              <a:pPr/>
              <a:t>23-11-2016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9240C-F2FA-40D4-B2BB-5ADDA7963CAC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30208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DC6A8-F497-42B0-9A86-4B93C8C1C174}" type="datetimeFigureOut">
              <a:rPr lang="es-CL" smtClean="0"/>
              <a:pPr/>
              <a:t>23-11-2016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9240C-F2FA-40D4-B2BB-5ADDA7963CAC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98784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DC6A8-F497-42B0-9A86-4B93C8C1C174}" type="datetimeFigureOut">
              <a:rPr lang="es-CL" smtClean="0"/>
              <a:pPr/>
              <a:t>23-11-2016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9240C-F2FA-40D4-B2BB-5ADDA7963CAC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27816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DC6A8-F497-42B0-9A86-4B93C8C1C174}" type="datetimeFigureOut">
              <a:rPr lang="es-CL" smtClean="0"/>
              <a:pPr/>
              <a:t>23-11-2016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9240C-F2FA-40D4-B2BB-5ADDA7963CAC}" type="slidenum">
              <a:rPr lang="es-CL" smtClean="0"/>
              <a:pPr/>
              <a:t>‹Nº›</a:t>
            </a:fld>
            <a:endParaRPr lang="es-CL"/>
          </a:p>
        </p:txBody>
      </p:sp>
      <p:pic>
        <p:nvPicPr>
          <p:cNvPr id="10" name="Picture 1038" descr="C:\Users\micampod\Desktop\logo gobierno-conaf2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300" y="0"/>
            <a:ext cx="18669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43664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DC6A8-F497-42B0-9A86-4B93C8C1C174}" type="datetimeFigureOut">
              <a:rPr lang="es-CL" smtClean="0"/>
              <a:pPr/>
              <a:t>23-11-2016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9240C-F2FA-40D4-B2BB-5ADDA7963CAC}" type="slidenum">
              <a:rPr lang="es-CL" smtClean="0"/>
              <a:pPr/>
              <a:t>‹Nº›</a:t>
            </a:fld>
            <a:endParaRPr lang="es-CL"/>
          </a:p>
        </p:txBody>
      </p:sp>
      <p:pic>
        <p:nvPicPr>
          <p:cNvPr id="10" name="Picture 1038" descr="C:\Users\micampod\Desktop\logo gobierno-conaf2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300" y="0"/>
            <a:ext cx="18669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99738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DC6A8-F497-42B0-9A86-4B93C8C1C174}" type="datetimeFigureOut">
              <a:rPr lang="es-CL" smtClean="0"/>
              <a:pPr/>
              <a:t>23-11-2016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9240C-F2FA-40D4-B2BB-5ADDA7963CAC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626651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DC6A8-F497-42B0-9A86-4B93C8C1C174}" type="datetimeFigureOut">
              <a:rPr lang="es-CL" smtClean="0"/>
              <a:pPr/>
              <a:t>23-11-2016</a:t>
            </a:fld>
            <a:endParaRPr lang="es-C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9240C-F2FA-40D4-B2BB-5ADDA7963CAC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205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DC6A8-F497-42B0-9A86-4B93C8C1C174}" type="datetimeFigureOut">
              <a:rPr lang="es-CL" smtClean="0"/>
              <a:pPr/>
              <a:t>23-11-2016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9240C-F2FA-40D4-B2BB-5ADDA7963CAC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08012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DC6A8-F497-42B0-9A86-4B93C8C1C174}" type="datetimeFigureOut">
              <a:rPr lang="es-CL" smtClean="0"/>
              <a:pPr/>
              <a:t>23-11-2016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9240C-F2FA-40D4-B2BB-5ADDA7963CAC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91572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DC6A8-F497-42B0-9A86-4B93C8C1C174}" type="datetimeFigureOut">
              <a:rPr lang="es-CL" smtClean="0"/>
              <a:pPr/>
              <a:t>23-11-2016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9240C-F2FA-40D4-B2BB-5ADDA7963CAC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27101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DC6A8-F497-42B0-9A86-4B93C8C1C174}" type="datetimeFigureOut">
              <a:rPr lang="es-CL" smtClean="0"/>
              <a:pPr/>
              <a:t>23-11-2016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9240C-F2FA-40D4-B2BB-5ADDA7963CAC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95757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DC6A8-F497-42B0-9A86-4B93C8C1C174}" type="datetimeFigureOut">
              <a:rPr lang="es-CL" smtClean="0"/>
              <a:pPr/>
              <a:t>23-11-2016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99240C-F2FA-40D4-B2BB-5ADDA7963CAC}" type="slidenum">
              <a:rPr lang="es-CL" smtClean="0"/>
              <a:pPr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72219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jpeg"/><Relationship Id="rId7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12" Type="http://schemas.openxmlformats.org/officeDocument/2006/relationships/image" Target="../media/image26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32.jpeg"/><Relationship Id="rId7" Type="http://schemas.openxmlformats.org/officeDocument/2006/relationships/image" Target="../media/image34.jpeg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33.jpeg"/><Relationship Id="rId4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99592" y="1670943"/>
            <a:ext cx="7772400" cy="2046089"/>
          </a:xfrm>
        </p:spPr>
        <p:txBody>
          <a:bodyPr>
            <a:normAutofit/>
          </a:bodyPr>
          <a:lstStyle/>
          <a:p>
            <a:r>
              <a:rPr lang="es-CL" sz="3200" dirty="0" smtClean="0">
                <a:solidFill>
                  <a:schemeClr val="bg1"/>
                </a:solidFill>
              </a:rPr>
              <a:t>Leña y Biomasa, Energía de Nuestros Bosques</a:t>
            </a:r>
            <a:endParaRPr lang="es-CL" sz="3200" dirty="0">
              <a:solidFill>
                <a:schemeClr val="bg1"/>
              </a:solidFill>
            </a:endParaRPr>
          </a:p>
        </p:txBody>
      </p:sp>
      <p:pic>
        <p:nvPicPr>
          <p:cNvPr id="3075" name="10 Imagen" descr="Descripción: Descripción: biomasa_collag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FFD"/>
              </a:clrFrom>
              <a:clrTo>
                <a:srgbClr val="FC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8019" y="5517232"/>
            <a:ext cx="4842453" cy="1147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17 Imagen" descr="Descripción: copas6.jpg"/>
          <p:cNvPicPr/>
          <p:nvPr/>
        </p:nvPicPr>
        <p:blipFill>
          <a:blip r:embed="rId3" cstate="print"/>
          <a:srcRect t="10770" b="8463"/>
          <a:stretch>
            <a:fillRect/>
          </a:stretch>
        </p:blipFill>
        <p:spPr bwMode="auto">
          <a:xfrm>
            <a:off x="3978019" y="4437112"/>
            <a:ext cx="1097156" cy="1008112"/>
          </a:xfrm>
          <a:prstGeom prst="rect">
            <a:avLst/>
          </a:prstGeom>
          <a:noFill/>
        </p:spPr>
      </p:pic>
      <p:pic>
        <p:nvPicPr>
          <p:cNvPr id="11" name="19 Imagen" descr="Descripción: Bosque3.jpg"/>
          <p:cNvPicPr/>
          <p:nvPr/>
        </p:nvPicPr>
        <p:blipFill>
          <a:blip r:embed="rId4" cstate="print"/>
          <a:srcRect t="775" b="6976"/>
          <a:stretch>
            <a:fillRect/>
          </a:stretch>
        </p:blipFill>
        <p:spPr bwMode="auto">
          <a:xfrm>
            <a:off x="7647142" y="4434438"/>
            <a:ext cx="1173330" cy="1082794"/>
          </a:xfrm>
          <a:prstGeom prst="rect">
            <a:avLst/>
          </a:prstGeom>
          <a:noFill/>
        </p:spPr>
      </p:pic>
      <p:pic>
        <p:nvPicPr>
          <p:cNvPr id="12" name="Picture 11" descr="C:\Users\micampod\Desktop\Bnativo copia.jpg"/>
          <p:cNvPicPr>
            <a:picLocks noChangeAspect="1" noChangeArrowheads="1"/>
          </p:cNvPicPr>
          <p:nvPr/>
        </p:nvPicPr>
        <p:blipFill>
          <a:blip r:embed="rId5" cstate="print"/>
          <a:srcRect t="4152"/>
          <a:stretch>
            <a:fillRect/>
          </a:stretch>
        </p:blipFill>
        <p:spPr bwMode="auto">
          <a:xfrm>
            <a:off x="6335861" y="4419600"/>
            <a:ext cx="1260475" cy="108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2" descr="C:\Users\micampod\Desktop\fotosPOWER CONAF\plantació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99198" y="4419600"/>
            <a:ext cx="1219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Rectángulo"/>
          <p:cNvSpPr/>
          <p:nvPr/>
        </p:nvSpPr>
        <p:spPr>
          <a:xfrm>
            <a:off x="179512" y="3740839"/>
            <a:ext cx="4572000" cy="123110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MX" dirty="0" smtClean="0">
                <a:solidFill>
                  <a:schemeClr val="bg1"/>
                </a:solidFill>
              </a:rPr>
              <a:t>Rony Pantoja Toro</a:t>
            </a:r>
          </a:p>
          <a:p>
            <a:r>
              <a:rPr lang="es-MX" sz="1400" dirty="0" smtClean="0">
                <a:solidFill>
                  <a:schemeClr val="bg1"/>
                </a:solidFill>
              </a:rPr>
              <a:t>Jefe Unidad Dendroenergía</a:t>
            </a:r>
          </a:p>
          <a:p>
            <a:r>
              <a:rPr lang="es-MX" sz="1400" dirty="0" smtClean="0">
                <a:solidFill>
                  <a:schemeClr val="bg1"/>
                </a:solidFill>
              </a:rPr>
              <a:t>Gerencia Desarrollo y Fomento</a:t>
            </a:r>
          </a:p>
          <a:p>
            <a:r>
              <a:rPr lang="es-MX" sz="1400" dirty="0" smtClean="0">
                <a:solidFill>
                  <a:schemeClr val="bg1"/>
                </a:solidFill>
              </a:rPr>
              <a:t>Corporación Nacional Forestal</a:t>
            </a:r>
          </a:p>
          <a:p>
            <a:r>
              <a:rPr lang="es-MX" sz="1400" dirty="0" smtClean="0">
                <a:solidFill>
                  <a:schemeClr val="bg1"/>
                </a:solidFill>
              </a:rPr>
              <a:t>Ministerio de Agricultura</a:t>
            </a:r>
            <a:endParaRPr lang="es-CL" sz="1400" dirty="0">
              <a:solidFill>
                <a:schemeClr val="bg1"/>
              </a:solidFill>
            </a:endParaRPr>
          </a:p>
        </p:txBody>
      </p:sp>
      <p:pic>
        <p:nvPicPr>
          <p:cNvPr id="15" name="Picture 1038" descr="C:\Users\micampod\Desktop\logo gobierno-conaf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2300" y="0"/>
            <a:ext cx="18669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9 Imagen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388" y="5162550"/>
            <a:ext cx="331470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41223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5220072" y="260647"/>
            <a:ext cx="35088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s-MX" sz="2400" b="1" cap="small" dirty="0">
                <a:solidFill>
                  <a:schemeClr val="bg1"/>
                </a:solidFill>
              </a:rPr>
              <a:t>1.- </a:t>
            </a:r>
            <a:r>
              <a:rPr lang="es-MX" sz="2400" b="1" cap="small" dirty="0" smtClean="0">
                <a:solidFill>
                  <a:schemeClr val="bg1"/>
                </a:solidFill>
              </a:rPr>
              <a:t>Antecedentes Generales</a:t>
            </a:r>
            <a:endParaRPr lang="es-CL" sz="2400" b="1" cap="small" dirty="0">
              <a:solidFill>
                <a:schemeClr val="bg1"/>
              </a:solidFill>
            </a:endParaRPr>
          </a:p>
        </p:txBody>
      </p:sp>
      <p:pic>
        <p:nvPicPr>
          <p:cNvPr id="10" name="3 Imagen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0" y="1610538"/>
            <a:ext cx="9144000" cy="52474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2 CuadroTexto"/>
          <p:cNvSpPr txBox="1"/>
          <p:nvPr/>
        </p:nvSpPr>
        <p:spPr>
          <a:xfrm>
            <a:off x="1115616" y="4218441"/>
            <a:ext cx="758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22,9%</a:t>
            </a:r>
            <a:endParaRPr lang="es-CL" dirty="0"/>
          </a:p>
        </p:txBody>
      </p:sp>
      <p:sp>
        <p:nvSpPr>
          <p:cNvPr id="12" name="6 CuadroTexto"/>
          <p:cNvSpPr txBox="1"/>
          <p:nvPr/>
        </p:nvSpPr>
        <p:spPr>
          <a:xfrm>
            <a:off x="4141209" y="2564904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54%</a:t>
            </a:r>
            <a:endParaRPr lang="es-CL" dirty="0"/>
          </a:p>
        </p:txBody>
      </p:sp>
      <p:sp>
        <p:nvSpPr>
          <p:cNvPr id="13" name="7 CuadroTexto"/>
          <p:cNvSpPr txBox="1"/>
          <p:nvPr/>
        </p:nvSpPr>
        <p:spPr>
          <a:xfrm>
            <a:off x="3816386" y="5805264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>
                <a:solidFill>
                  <a:schemeClr val="bg1"/>
                </a:solidFill>
              </a:rPr>
              <a:t>46%</a:t>
            </a:r>
            <a:endParaRPr lang="es-CL" dirty="0">
              <a:solidFill>
                <a:schemeClr val="bg1"/>
              </a:solidFill>
            </a:endParaRPr>
          </a:p>
        </p:txBody>
      </p:sp>
      <p:sp>
        <p:nvSpPr>
          <p:cNvPr id="14" name="8 CuadroTexto"/>
          <p:cNvSpPr txBox="1"/>
          <p:nvPr/>
        </p:nvSpPr>
        <p:spPr>
          <a:xfrm>
            <a:off x="7308304" y="3131676"/>
            <a:ext cx="758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55,5%</a:t>
            </a:r>
            <a:endParaRPr lang="es-CL" dirty="0"/>
          </a:p>
        </p:txBody>
      </p:sp>
      <p:sp>
        <p:nvSpPr>
          <p:cNvPr id="15" name="9 CuadroTexto"/>
          <p:cNvSpPr txBox="1"/>
          <p:nvPr/>
        </p:nvSpPr>
        <p:spPr>
          <a:xfrm>
            <a:off x="7341851" y="5435932"/>
            <a:ext cx="758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44,5%</a:t>
            </a:r>
            <a:endParaRPr lang="es-CL" dirty="0"/>
          </a:p>
        </p:txBody>
      </p:sp>
      <p:sp>
        <p:nvSpPr>
          <p:cNvPr id="16" name="6 CuadroTexto"/>
          <p:cNvSpPr txBox="1"/>
          <p:nvPr/>
        </p:nvSpPr>
        <p:spPr>
          <a:xfrm>
            <a:off x="3995936" y="5620598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46%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39956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5220072" y="260647"/>
            <a:ext cx="35088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s-MX" sz="2400" b="1" cap="small" dirty="0">
                <a:solidFill>
                  <a:schemeClr val="bg1"/>
                </a:solidFill>
              </a:rPr>
              <a:t>1.- </a:t>
            </a:r>
            <a:r>
              <a:rPr lang="es-MX" sz="2400" b="1" cap="small" dirty="0" smtClean="0">
                <a:solidFill>
                  <a:schemeClr val="bg1"/>
                </a:solidFill>
              </a:rPr>
              <a:t>Antecedentes Generales</a:t>
            </a:r>
            <a:endParaRPr lang="es-CL" sz="2400" b="1" cap="small" dirty="0">
              <a:solidFill>
                <a:schemeClr val="bg1"/>
              </a:solidFill>
            </a:endParaRPr>
          </a:p>
        </p:txBody>
      </p:sp>
      <p:graphicFrame>
        <p:nvGraphicFramePr>
          <p:cNvPr id="7" name="Tab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6603693"/>
              </p:ext>
            </p:extLst>
          </p:nvPr>
        </p:nvGraphicFramePr>
        <p:xfrm>
          <a:off x="611560" y="908719"/>
          <a:ext cx="7848871" cy="55446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22382"/>
                <a:gridCol w="2721468"/>
                <a:gridCol w="2805021"/>
              </a:tblGrid>
              <a:tr h="965579">
                <a:tc>
                  <a:txBody>
                    <a:bodyPr/>
                    <a:lstStyle/>
                    <a:p>
                      <a:pPr algn="ctr" fontAlgn="b"/>
                      <a:r>
                        <a:rPr lang="es-CL" sz="2000" b="1" u="none" strike="noStrike" dirty="0" smtClean="0">
                          <a:effectLst/>
                        </a:rPr>
                        <a:t>Región</a:t>
                      </a:r>
                    </a:p>
                    <a:p>
                      <a:pPr algn="ctr" fontAlgn="b"/>
                      <a:endParaRPr lang="es-CL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2000" b="1" u="none" strike="noStrike" dirty="0">
                          <a:effectLst/>
                        </a:rPr>
                        <a:t>Consumo </a:t>
                      </a:r>
                      <a:r>
                        <a:rPr lang="es-CL" sz="2000" b="1" u="none" strike="noStrike" dirty="0" smtClean="0">
                          <a:effectLst/>
                        </a:rPr>
                        <a:t>anual</a:t>
                      </a:r>
                    </a:p>
                    <a:p>
                      <a:pPr algn="ctr" fontAlgn="b"/>
                      <a:endParaRPr lang="es-CL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L" sz="2000" b="1" u="none" strike="noStrike" dirty="0" smtClean="0">
                        <a:effectLst/>
                      </a:endParaRPr>
                    </a:p>
                    <a:p>
                      <a:pPr algn="ctr" fontAlgn="b"/>
                      <a:r>
                        <a:rPr lang="es-CL" sz="2000" b="1" u="none" strike="noStrike" dirty="0" smtClean="0">
                          <a:effectLst/>
                        </a:rPr>
                        <a:t>% Región</a:t>
                      </a:r>
                    </a:p>
                    <a:p>
                      <a:pPr algn="ctr" fontAlgn="b"/>
                      <a:endParaRPr lang="es-CL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28496">
                <a:tc>
                  <a:txBody>
                    <a:bodyPr/>
                    <a:lstStyle/>
                    <a:p>
                      <a:pPr algn="l" fontAlgn="b"/>
                      <a:r>
                        <a:rPr lang="es-CL" sz="2000" u="none" strike="noStrike" dirty="0" smtClean="0">
                          <a:effectLst/>
                        </a:rPr>
                        <a:t> Coquimbo</a:t>
                      </a:r>
                      <a:endParaRPr lang="es-CL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L" sz="2000" u="none" strike="noStrike" dirty="0">
                          <a:effectLst/>
                        </a:rPr>
                        <a:t>299.665</a:t>
                      </a:r>
                      <a:endParaRPr lang="es-CL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2000" u="none" strike="noStrike" dirty="0">
                          <a:effectLst/>
                        </a:rPr>
                        <a:t>2,3</a:t>
                      </a:r>
                      <a:endParaRPr lang="es-CL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28496">
                <a:tc>
                  <a:txBody>
                    <a:bodyPr/>
                    <a:lstStyle/>
                    <a:p>
                      <a:pPr algn="l" fontAlgn="b"/>
                      <a:r>
                        <a:rPr lang="es-CL" sz="2000" u="none" strike="noStrike" dirty="0" smtClean="0">
                          <a:effectLst/>
                        </a:rPr>
                        <a:t> Valparaíso</a:t>
                      </a:r>
                      <a:endParaRPr lang="es-CL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L" sz="2000" u="none" strike="noStrike" dirty="0">
                          <a:effectLst/>
                        </a:rPr>
                        <a:t>257.136</a:t>
                      </a:r>
                      <a:endParaRPr lang="es-CL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2000" u="none" strike="noStrike">
                          <a:effectLst/>
                        </a:rPr>
                        <a:t>2,0</a:t>
                      </a:r>
                      <a:endParaRPr lang="es-C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28496">
                <a:tc>
                  <a:txBody>
                    <a:bodyPr/>
                    <a:lstStyle/>
                    <a:p>
                      <a:pPr algn="l" fontAlgn="b"/>
                      <a:r>
                        <a:rPr lang="es-CL" sz="2000" u="none" strike="noStrike" dirty="0" smtClean="0">
                          <a:effectLst/>
                        </a:rPr>
                        <a:t> Metropolitana</a:t>
                      </a:r>
                      <a:endParaRPr lang="es-CL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L" sz="2000" u="none" strike="noStrike" dirty="0">
                          <a:effectLst/>
                        </a:rPr>
                        <a:t>376.073</a:t>
                      </a:r>
                      <a:endParaRPr lang="es-CL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2000" u="none" strike="noStrike">
                          <a:effectLst/>
                        </a:rPr>
                        <a:t>2,9</a:t>
                      </a:r>
                      <a:endParaRPr lang="es-C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28496">
                <a:tc>
                  <a:txBody>
                    <a:bodyPr/>
                    <a:lstStyle/>
                    <a:p>
                      <a:pPr algn="l" fontAlgn="b"/>
                      <a:r>
                        <a:rPr lang="es-CL" sz="2000" u="none" strike="noStrike" dirty="0" smtClean="0">
                          <a:effectLst/>
                        </a:rPr>
                        <a:t> O'Higgins</a:t>
                      </a:r>
                      <a:endParaRPr lang="es-CL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L" sz="2000" u="none" strike="noStrike" dirty="0">
                          <a:effectLst/>
                        </a:rPr>
                        <a:t>675.849</a:t>
                      </a:r>
                      <a:endParaRPr lang="es-CL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2000" u="none" strike="noStrike">
                          <a:effectLst/>
                        </a:rPr>
                        <a:t>5,2</a:t>
                      </a:r>
                      <a:endParaRPr lang="es-C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28496">
                <a:tc>
                  <a:txBody>
                    <a:bodyPr/>
                    <a:lstStyle/>
                    <a:p>
                      <a:pPr algn="l" fontAlgn="b"/>
                      <a:r>
                        <a:rPr lang="es-CL" sz="2000" u="none" strike="noStrike" dirty="0" smtClean="0">
                          <a:effectLst/>
                        </a:rPr>
                        <a:t> Maule</a:t>
                      </a:r>
                      <a:endParaRPr lang="es-CL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L" sz="2000" u="none" strike="noStrike" dirty="0">
                          <a:effectLst/>
                        </a:rPr>
                        <a:t>1.004.328</a:t>
                      </a:r>
                      <a:endParaRPr lang="es-CL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2000" u="none" strike="noStrike" dirty="0">
                          <a:effectLst/>
                        </a:rPr>
                        <a:t>7,7</a:t>
                      </a:r>
                      <a:endParaRPr lang="es-CL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28496">
                <a:tc>
                  <a:txBody>
                    <a:bodyPr/>
                    <a:lstStyle/>
                    <a:p>
                      <a:pPr algn="l" fontAlgn="b"/>
                      <a:r>
                        <a:rPr lang="es-CL" sz="2000" u="none" strike="noStrike" dirty="0" smtClean="0">
                          <a:effectLst/>
                        </a:rPr>
                        <a:t> Biobío</a:t>
                      </a:r>
                      <a:endParaRPr lang="es-CL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L" sz="2000" u="none" strike="noStrike">
                          <a:effectLst/>
                        </a:rPr>
                        <a:t>2.207.310</a:t>
                      </a:r>
                      <a:endParaRPr lang="es-C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2000" u="none" strike="noStrike" dirty="0">
                          <a:effectLst/>
                        </a:rPr>
                        <a:t>16,8</a:t>
                      </a:r>
                      <a:endParaRPr lang="es-CL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28496">
                <a:tc>
                  <a:txBody>
                    <a:bodyPr/>
                    <a:lstStyle/>
                    <a:p>
                      <a:pPr algn="l" fontAlgn="b"/>
                      <a:r>
                        <a:rPr lang="es-CL" sz="2000" u="none" strike="noStrike" dirty="0" smtClean="0">
                          <a:effectLst/>
                        </a:rPr>
                        <a:t> Araucanía</a:t>
                      </a:r>
                      <a:endParaRPr lang="es-CL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L" sz="2000" u="none" strike="noStrike">
                          <a:effectLst/>
                        </a:rPr>
                        <a:t>2.435.966</a:t>
                      </a:r>
                      <a:endParaRPr lang="es-C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2000" u="none" strike="noStrike" dirty="0">
                          <a:effectLst/>
                        </a:rPr>
                        <a:t>18,6</a:t>
                      </a:r>
                      <a:endParaRPr lang="es-CL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28496">
                <a:tc>
                  <a:txBody>
                    <a:bodyPr/>
                    <a:lstStyle/>
                    <a:p>
                      <a:pPr algn="l" fontAlgn="b"/>
                      <a:r>
                        <a:rPr lang="es-CL" sz="2000" u="none" strike="noStrike" dirty="0" smtClean="0">
                          <a:effectLst/>
                        </a:rPr>
                        <a:t> Los </a:t>
                      </a:r>
                      <a:r>
                        <a:rPr lang="es-CL" sz="2000" u="none" strike="noStrike" dirty="0">
                          <a:effectLst/>
                        </a:rPr>
                        <a:t>Ríos</a:t>
                      </a:r>
                      <a:endParaRPr lang="es-CL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L" sz="2000" u="none" strike="noStrike">
                          <a:effectLst/>
                        </a:rPr>
                        <a:t>1.220.815</a:t>
                      </a:r>
                      <a:endParaRPr lang="es-C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2000" u="none" strike="noStrike" dirty="0">
                          <a:effectLst/>
                        </a:rPr>
                        <a:t>9,3</a:t>
                      </a:r>
                      <a:endParaRPr lang="es-CL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28496">
                <a:tc>
                  <a:txBody>
                    <a:bodyPr/>
                    <a:lstStyle/>
                    <a:p>
                      <a:pPr algn="l" fontAlgn="b"/>
                      <a:r>
                        <a:rPr lang="es-CL" sz="2000" u="none" strike="noStrike" dirty="0" smtClean="0">
                          <a:effectLst/>
                        </a:rPr>
                        <a:t> Los </a:t>
                      </a:r>
                      <a:r>
                        <a:rPr lang="es-CL" sz="2000" u="none" strike="noStrike" dirty="0">
                          <a:effectLst/>
                        </a:rPr>
                        <a:t>Lagos</a:t>
                      </a:r>
                      <a:endParaRPr lang="es-CL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L" sz="2000" u="none" strike="noStrike">
                          <a:effectLst/>
                        </a:rPr>
                        <a:t>3.658.375</a:t>
                      </a:r>
                      <a:endParaRPr lang="es-C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2000" u="none" strike="noStrike" dirty="0">
                          <a:effectLst/>
                        </a:rPr>
                        <a:t>27,9</a:t>
                      </a:r>
                      <a:endParaRPr lang="es-CL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28496">
                <a:tc>
                  <a:txBody>
                    <a:bodyPr/>
                    <a:lstStyle/>
                    <a:p>
                      <a:pPr algn="l" fontAlgn="b"/>
                      <a:r>
                        <a:rPr lang="es-CL" sz="2000" u="none" strike="noStrike" dirty="0" smtClean="0">
                          <a:effectLst/>
                        </a:rPr>
                        <a:t> Aysén</a:t>
                      </a:r>
                      <a:endParaRPr lang="es-CL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L" sz="2000" u="none" strike="noStrike">
                          <a:effectLst/>
                        </a:rPr>
                        <a:t>814.240</a:t>
                      </a:r>
                      <a:endParaRPr lang="es-CL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2000" u="none" strike="noStrike" dirty="0">
                          <a:effectLst/>
                        </a:rPr>
                        <a:t>6,2</a:t>
                      </a:r>
                      <a:endParaRPr lang="es-CL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28496">
                <a:tc>
                  <a:txBody>
                    <a:bodyPr/>
                    <a:lstStyle/>
                    <a:p>
                      <a:pPr algn="l" fontAlgn="b"/>
                      <a:r>
                        <a:rPr lang="es-CL" sz="2000" b="0" u="none" strike="noStrike" dirty="0">
                          <a:effectLst/>
                        </a:rPr>
                        <a:t>Magallanes</a:t>
                      </a:r>
                      <a:endParaRPr lang="es-CL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L" sz="2000" b="0" u="none" strike="noStrike" dirty="0">
                          <a:effectLst/>
                        </a:rPr>
                        <a:t>150.170</a:t>
                      </a:r>
                      <a:endParaRPr lang="es-CL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L" sz="2000" b="0" u="none" strike="noStrike" dirty="0">
                          <a:effectLst/>
                        </a:rPr>
                        <a:t>1,1</a:t>
                      </a:r>
                      <a:endParaRPr lang="es-CL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965579">
                <a:tc>
                  <a:txBody>
                    <a:bodyPr/>
                    <a:lstStyle/>
                    <a:p>
                      <a:pPr algn="ctr" fontAlgn="b"/>
                      <a:endParaRPr lang="es-CL" sz="2000" b="1" u="none" strike="noStrike" dirty="0" smtClean="0">
                        <a:effectLst/>
                      </a:endParaRPr>
                    </a:p>
                    <a:p>
                      <a:pPr algn="ctr" fontAlgn="b"/>
                      <a:r>
                        <a:rPr lang="es-CL" sz="2000" b="1" u="none" strike="noStrike" dirty="0" smtClean="0">
                          <a:effectLst/>
                        </a:rPr>
                        <a:t>Total</a:t>
                      </a:r>
                    </a:p>
                    <a:p>
                      <a:pPr algn="ctr" fontAlgn="b"/>
                      <a:endParaRPr lang="es-CL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L" sz="2000" b="1" u="none" strike="noStrike" dirty="0" smtClean="0">
                          <a:effectLst/>
                        </a:rPr>
                        <a:t>13.099.927</a:t>
                      </a:r>
                    </a:p>
                    <a:p>
                      <a:pPr algn="r" fontAlgn="b"/>
                      <a:endParaRPr lang="es-CL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L" sz="2000" b="1" u="none" strike="noStrike" dirty="0">
                          <a:effectLst/>
                        </a:rPr>
                        <a:t> </a:t>
                      </a:r>
                      <a:endParaRPr lang="es-CL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CuadroTexto 7"/>
          <p:cNvSpPr txBox="1"/>
          <p:nvPr/>
        </p:nvSpPr>
        <p:spPr>
          <a:xfrm>
            <a:off x="6098075" y="6453336"/>
            <a:ext cx="25124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L" sz="1200" dirty="0" smtClean="0"/>
              <a:t>Fuente: </a:t>
            </a:r>
            <a:r>
              <a:rPr lang="es-CL" sz="1200" dirty="0" err="1" smtClean="0"/>
              <a:t>UACh</a:t>
            </a:r>
            <a:r>
              <a:rPr lang="es-CL" sz="1200" dirty="0" smtClean="0"/>
              <a:t> (2013)</a:t>
            </a:r>
            <a:endParaRPr lang="es-CL" sz="1200" dirty="0"/>
          </a:p>
        </p:txBody>
      </p:sp>
    </p:spTree>
    <p:extLst>
      <p:ext uri="{BB962C8B-B14F-4D97-AF65-F5344CB8AC3E}">
        <p14:creationId xmlns:p14="http://schemas.microsoft.com/office/powerpoint/2010/main" val="1050974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0" y="1196752"/>
            <a:ext cx="7543800" cy="4819650"/>
          </a:xfrm>
          <a:prstGeom prst="rect">
            <a:avLst/>
          </a:prstGeom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049" y="1196752"/>
            <a:ext cx="7543800" cy="4819650"/>
          </a:xfrm>
          <a:prstGeom prst="rect">
            <a:avLst/>
          </a:prstGeom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049" y="1196752"/>
            <a:ext cx="7543800" cy="4819650"/>
          </a:xfrm>
          <a:prstGeom prst="rect">
            <a:avLst/>
          </a:prstGeom>
        </p:spPr>
      </p:pic>
      <p:sp>
        <p:nvSpPr>
          <p:cNvPr id="7" name="6 Rectángulo"/>
          <p:cNvSpPr/>
          <p:nvPr/>
        </p:nvSpPr>
        <p:spPr>
          <a:xfrm>
            <a:off x="5220072" y="260647"/>
            <a:ext cx="35088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s-MX" sz="2400" b="1" cap="small" dirty="0">
                <a:solidFill>
                  <a:schemeClr val="bg1"/>
                </a:solidFill>
              </a:rPr>
              <a:t>1.- </a:t>
            </a:r>
            <a:r>
              <a:rPr lang="es-MX" sz="2400" b="1" cap="small" dirty="0" smtClean="0">
                <a:solidFill>
                  <a:schemeClr val="bg1"/>
                </a:solidFill>
              </a:rPr>
              <a:t>Antecedentes Generales</a:t>
            </a:r>
            <a:endParaRPr lang="es-CL" sz="2400" b="1" cap="smal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836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s-CL" sz="2800" dirty="0" smtClean="0">
              <a:solidFill>
                <a:schemeClr val="bg1"/>
              </a:solidFill>
            </a:endParaRPr>
          </a:p>
          <a:p>
            <a:pPr lvl="1"/>
            <a:endParaRPr lang="es-CL" sz="2400" dirty="0">
              <a:solidFill>
                <a:schemeClr val="bg1"/>
              </a:solidFill>
            </a:endParaRPr>
          </a:p>
          <a:p>
            <a:pPr marL="457200" lvl="1" indent="0" algn="ctr">
              <a:buNone/>
            </a:pPr>
            <a:r>
              <a:rPr lang="es-CL" sz="2400" dirty="0" smtClean="0">
                <a:solidFill>
                  <a:schemeClr val="bg1"/>
                </a:solidFill>
              </a:rPr>
              <a:t>Pobreza </a:t>
            </a:r>
            <a:r>
              <a:rPr lang="es-CL" sz="2400" dirty="0">
                <a:solidFill>
                  <a:schemeClr val="bg1"/>
                </a:solidFill>
              </a:rPr>
              <a:t>energética derivada de la alta demanda </a:t>
            </a:r>
            <a:r>
              <a:rPr lang="es-CL" sz="2400" dirty="0" smtClean="0">
                <a:solidFill>
                  <a:schemeClr val="bg1"/>
                </a:solidFill>
              </a:rPr>
              <a:t>	térmica </a:t>
            </a:r>
            <a:r>
              <a:rPr lang="es-CL" sz="2400" dirty="0">
                <a:solidFill>
                  <a:schemeClr val="bg1"/>
                </a:solidFill>
              </a:rPr>
              <a:t>de nuestras viviendas debido a una </a:t>
            </a:r>
            <a:r>
              <a:rPr lang="es-CL" sz="2400" dirty="0" smtClean="0">
                <a:solidFill>
                  <a:schemeClr val="bg1"/>
                </a:solidFill>
              </a:rPr>
              <a:t>construcción </a:t>
            </a:r>
            <a:r>
              <a:rPr lang="es-CL" sz="2400" dirty="0">
                <a:solidFill>
                  <a:schemeClr val="bg1"/>
                </a:solidFill>
              </a:rPr>
              <a:t>ineficiente, hace inviable </a:t>
            </a:r>
            <a:r>
              <a:rPr lang="es-CL" sz="2400" dirty="0" smtClean="0">
                <a:solidFill>
                  <a:schemeClr val="bg1"/>
                </a:solidFill>
              </a:rPr>
              <a:t>la masificación de «alternativas».</a:t>
            </a:r>
          </a:p>
          <a:p>
            <a:pPr marL="457200" lvl="1" indent="0" algn="ctr">
              <a:buNone/>
            </a:pPr>
            <a:endParaRPr lang="es-CL" sz="2400" dirty="0" smtClean="0">
              <a:solidFill>
                <a:schemeClr val="bg1"/>
              </a:solidFill>
            </a:endParaRPr>
          </a:p>
          <a:p>
            <a:pPr lvl="1" algn="ctr">
              <a:buFontTx/>
              <a:buChar char="-"/>
            </a:pPr>
            <a:endParaRPr lang="es-CL" sz="2400" dirty="0">
              <a:solidFill>
                <a:schemeClr val="bg1"/>
              </a:solidFill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3582435" y="260648"/>
            <a:ext cx="50195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s-MX" sz="2400" b="1" cap="small" dirty="0">
                <a:solidFill>
                  <a:schemeClr val="bg1"/>
                </a:solidFill>
              </a:rPr>
              <a:t>2</a:t>
            </a:r>
            <a:r>
              <a:rPr lang="es-MX" sz="2400" b="1" cap="small" dirty="0" smtClean="0">
                <a:solidFill>
                  <a:schemeClr val="bg1"/>
                </a:solidFill>
              </a:rPr>
              <a:t>.- ¿Porqué Promover Leña y Biomasa?</a:t>
            </a:r>
            <a:endParaRPr lang="es-CL" sz="2400" b="1" cap="smal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4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945594"/>
            <a:ext cx="8229600" cy="5075694"/>
          </a:xfrm>
        </p:spPr>
        <p:txBody>
          <a:bodyPr>
            <a:noAutofit/>
          </a:bodyPr>
          <a:lstStyle/>
          <a:p>
            <a:pPr>
              <a:lnSpc>
                <a:spcPct val="170000"/>
              </a:lnSpc>
            </a:pPr>
            <a:r>
              <a:rPr lang="es-CL" sz="2400" dirty="0" smtClean="0">
                <a:solidFill>
                  <a:schemeClr val="bg1"/>
                </a:solidFill>
              </a:rPr>
              <a:t>Propietarios de bosques nativos 81.337 (CONAF, 2013)</a:t>
            </a:r>
          </a:p>
          <a:p>
            <a:endParaRPr lang="es-CL" sz="2400" dirty="0" smtClean="0">
              <a:solidFill>
                <a:schemeClr val="bg1"/>
              </a:solidFill>
            </a:endParaRPr>
          </a:p>
          <a:p>
            <a:r>
              <a:rPr lang="es-CL" sz="2400" dirty="0" smtClean="0">
                <a:solidFill>
                  <a:schemeClr val="bg1"/>
                </a:solidFill>
              </a:rPr>
              <a:t>Microempresas de leña: 2 mil formales y más de 3 mil informales (SII 2014; SNCL 2014) </a:t>
            </a:r>
          </a:p>
          <a:p>
            <a:endParaRPr lang="es-CL" sz="2400" dirty="0" smtClean="0">
              <a:solidFill>
                <a:schemeClr val="bg1"/>
              </a:solidFill>
            </a:endParaRPr>
          </a:p>
          <a:p>
            <a:r>
              <a:rPr lang="es-CL" sz="2400" dirty="0" smtClean="0">
                <a:solidFill>
                  <a:schemeClr val="bg1"/>
                </a:solidFill>
              </a:rPr>
              <a:t>Anualmente </a:t>
            </a:r>
            <a:r>
              <a:rPr lang="es-CL" sz="2400" dirty="0">
                <a:solidFill>
                  <a:schemeClr val="bg1"/>
                </a:solidFill>
              </a:rPr>
              <a:t>se transan entre 800 a 1.000 millones de dólares en el mercado </a:t>
            </a:r>
            <a:r>
              <a:rPr lang="es-CL" sz="2400" dirty="0" smtClean="0">
                <a:solidFill>
                  <a:schemeClr val="bg1"/>
                </a:solidFill>
              </a:rPr>
              <a:t>leña y biomasa (SNCL, 2014)</a:t>
            </a:r>
            <a:endParaRPr lang="es-CL" sz="2400" dirty="0">
              <a:solidFill>
                <a:schemeClr val="bg1"/>
              </a:solidFill>
            </a:endParaRPr>
          </a:p>
          <a:p>
            <a:endParaRPr lang="es-CL" sz="2400" dirty="0" smtClean="0">
              <a:solidFill>
                <a:schemeClr val="bg1"/>
              </a:solidFill>
            </a:endParaRPr>
          </a:p>
          <a:p>
            <a:r>
              <a:rPr lang="es-CL" sz="2400" dirty="0" smtClean="0">
                <a:solidFill>
                  <a:schemeClr val="bg1"/>
                </a:solidFill>
              </a:rPr>
              <a:t>Indicadores Mercado del Trabajo:</a:t>
            </a:r>
          </a:p>
          <a:p>
            <a:pPr lvl="1"/>
            <a:r>
              <a:rPr lang="es-CL" sz="2000" dirty="0" smtClean="0">
                <a:solidFill>
                  <a:schemeClr val="bg1"/>
                </a:solidFill>
              </a:rPr>
              <a:t>Ingreso per cápita leña $512.000.- </a:t>
            </a:r>
          </a:p>
          <a:p>
            <a:pPr lvl="1"/>
            <a:r>
              <a:rPr lang="es-CL" sz="2000" dirty="0" smtClean="0">
                <a:solidFill>
                  <a:schemeClr val="bg1"/>
                </a:solidFill>
              </a:rPr>
              <a:t>Cada 1.000 </a:t>
            </a:r>
            <a:r>
              <a:rPr lang="es-CL" sz="2000" dirty="0">
                <a:solidFill>
                  <a:schemeClr val="bg1"/>
                </a:solidFill>
              </a:rPr>
              <a:t>m³ </a:t>
            </a:r>
            <a:r>
              <a:rPr lang="es-CL" sz="2000" dirty="0" smtClean="0">
                <a:solidFill>
                  <a:schemeClr val="bg1"/>
                </a:solidFill>
              </a:rPr>
              <a:t>de leña producido genera 4,3 empleos</a:t>
            </a:r>
          </a:p>
          <a:p>
            <a:pPr lvl="1"/>
            <a:r>
              <a:rPr lang="es-CL" sz="2000" dirty="0" smtClean="0">
                <a:solidFill>
                  <a:schemeClr val="bg1"/>
                </a:solidFill>
              </a:rPr>
              <a:t>El 32% del ingreso por la venta de un m³ se destina a remuneraciones.</a:t>
            </a:r>
          </a:p>
          <a:p>
            <a:pPr>
              <a:lnSpc>
                <a:spcPct val="170000"/>
              </a:lnSpc>
            </a:pPr>
            <a:endParaRPr lang="es-CL" sz="2400" dirty="0" smtClean="0">
              <a:solidFill>
                <a:schemeClr val="bg1"/>
              </a:solidFill>
            </a:endParaRPr>
          </a:p>
          <a:p>
            <a:pPr>
              <a:lnSpc>
                <a:spcPct val="170000"/>
              </a:lnSpc>
            </a:pPr>
            <a:endParaRPr lang="es-CL" sz="2400" dirty="0" smtClean="0">
              <a:solidFill>
                <a:schemeClr val="bg1"/>
              </a:solidFill>
            </a:endParaRPr>
          </a:p>
          <a:p>
            <a:pPr>
              <a:lnSpc>
                <a:spcPct val="170000"/>
              </a:lnSpc>
            </a:pPr>
            <a:endParaRPr lang="es-CL" sz="2400" dirty="0">
              <a:solidFill>
                <a:schemeClr val="bg1"/>
              </a:solidFill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3582435" y="260648"/>
            <a:ext cx="50195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s-MX" sz="2400" b="1" cap="small" dirty="0">
                <a:solidFill>
                  <a:schemeClr val="bg1"/>
                </a:solidFill>
              </a:rPr>
              <a:t>2</a:t>
            </a:r>
            <a:r>
              <a:rPr lang="es-MX" sz="2400" b="1" cap="small" dirty="0" smtClean="0">
                <a:solidFill>
                  <a:schemeClr val="bg1"/>
                </a:solidFill>
              </a:rPr>
              <a:t>.- ¿Porqué Promover Leña y Biomasa?</a:t>
            </a:r>
            <a:endParaRPr lang="es-CL" sz="2400" b="1" cap="smal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964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s-CL" sz="2800" dirty="0" smtClean="0">
              <a:solidFill>
                <a:schemeClr val="bg1"/>
              </a:solidFill>
            </a:endParaRPr>
          </a:p>
          <a:p>
            <a:pPr lvl="1"/>
            <a:endParaRPr lang="es-CL" sz="2400" dirty="0">
              <a:solidFill>
                <a:schemeClr val="bg1"/>
              </a:solidFill>
            </a:endParaRPr>
          </a:p>
          <a:p>
            <a:pPr marL="457200" lvl="1" indent="0" algn="ctr">
              <a:buNone/>
            </a:pPr>
            <a:r>
              <a:rPr lang="es-CL" sz="2400" dirty="0" smtClean="0">
                <a:solidFill>
                  <a:schemeClr val="bg1"/>
                </a:solidFill>
              </a:rPr>
              <a:t>El mercado de leña y biomasa es un sector económico nacional y es fundamental para la seguridad energética del país.</a:t>
            </a:r>
          </a:p>
          <a:p>
            <a:pPr marL="457200" lvl="1" indent="0" algn="ctr">
              <a:buNone/>
            </a:pPr>
            <a:endParaRPr lang="es-CL" sz="2400" dirty="0" smtClean="0">
              <a:solidFill>
                <a:schemeClr val="bg1"/>
              </a:solidFill>
            </a:endParaRPr>
          </a:p>
          <a:p>
            <a:pPr lvl="1" algn="ctr">
              <a:buFontTx/>
              <a:buChar char="-"/>
            </a:pPr>
            <a:endParaRPr lang="es-CL" sz="2400" dirty="0">
              <a:solidFill>
                <a:schemeClr val="bg1"/>
              </a:solidFill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3582435" y="260648"/>
            <a:ext cx="50195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s-MX" sz="2400" b="1" cap="small" dirty="0">
                <a:solidFill>
                  <a:schemeClr val="bg1"/>
                </a:solidFill>
              </a:rPr>
              <a:t>2</a:t>
            </a:r>
            <a:r>
              <a:rPr lang="es-MX" sz="2400" b="1" cap="small" dirty="0" smtClean="0">
                <a:solidFill>
                  <a:schemeClr val="bg1"/>
                </a:solidFill>
              </a:rPr>
              <a:t>.- ¿Porqué Promover Leña y Biomasa?</a:t>
            </a:r>
            <a:endParaRPr lang="es-CL" sz="2400" b="1" cap="smal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413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9452" y="1750096"/>
            <a:ext cx="3532939" cy="38811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16" name="Grupo 15"/>
          <p:cNvGrpSpPr/>
          <p:nvPr/>
        </p:nvGrpSpPr>
        <p:grpSpPr>
          <a:xfrm>
            <a:off x="-324544" y="-717"/>
            <a:ext cx="9371062" cy="6830351"/>
            <a:chOff x="-324544" y="-717"/>
            <a:chExt cx="9371062" cy="6830351"/>
          </a:xfrm>
        </p:grpSpPr>
        <p:pic>
          <p:nvPicPr>
            <p:cNvPr id="4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90181">
              <a:off x="-324544" y="359753"/>
              <a:ext cx="2486551" cy="3303857"/>
            </a:xfrm>
            <a:prstGeom prst="rect">
              <a:avLst/>
            </a:prstGeom>
            <a:ln>
              <a:noFill/>
            </a:ln>
            <a:effectLst>
              <a:reflection blurRad="12700" stA="30000" endPos="30000" dist="5000" dir="5400000" sy="-100000" algn="bl" rotWithShape="0"/>
            </a:effectLst>
            <a:scene3d>
              <a:camera prst="perspectiveContrastingLeftFacing">
                <a:rot lat="300000" lon="19800000" rev="0"/>
              </a:camera>
              <a:lightRig rig="threePt" dir="t">
                <a:rot lat="0" lon="0" rev="2700000"/>
              </a:lightRig>
            </a:scene3d>
            <a:sp3d>
              <a:bevelT w="63500" h="50800"/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368442">
              <a:off x="2662601" y="-717"/>
              <a:ext cx="1053944" cy="2257724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887602">
              <a:off x="158878" y="4256386"/>
              <a:ext cx="1685557" cy="2164638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rnd">
              <a:solidFill>
                <a:srgbClr val="FFFFFF"/>
              </a:solidFill>
            </a:ln>
            <a:effectLst>
              <a:outerShdw blurRad="36195" dist="12700" dir="11400000" algn="tl" rotWithShape="0">
                <a:srgbClr val="000000">
                  <a:alpha val="33000"/>
                </a:srgbClr>
              </a:outerShdw>
            </a:effectLst>
            <a:scene3d>
              <a:camera prst="perspectiveContrastingLeftFacing">
                <a:rot lat="540000" lon="2100000" rev="0"/>
              </a:camera>
              <a:lightRig rig="soft" dir="t"/>
            </a:scene3d>
            <a:sp3d contourW="12700" prstMaterial="matte">
              <a:bevelT w="63500" h="50800"/>
              <a:contourClr>
                <a:srgbClr val="C0C0C0"/>
              </a:contourClr>
            </a:sp3d>
            <a:extLst/>
          </p:spPr>
        </p:pic>
        <p:pic>
          <p:nvPicPr>
            <p:cNvPr id="8" name="7 Imagen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35" t="4209" r="11232" b="4114"/>
            <a:stretch/>
          </p:blipFill>
          <p:spPr>
            <a:xfrm>
              <a:off x="3943434" y="539561"/>
              <a:ext cx="1406155" cy="1221265"/>
            </a:xfrm>
            <a:prstGeom prst="ellipse">
              <a:avLst/>
            </a:prstGeom>
          </p:spPr>
        </p:pic>
        <p:pic>
          <p:nvPicPr>
            <p:cNvPr id="12" name="11 Imagen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49469">
              <a:off x="5414663" y="4844577"/>
              <a:ext cx="1890531" cy="198505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9" name="Imagen 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0679482">
              <a:off x="1587285" y="2948725"/>
              <a:ext cx="1320268" cy="2023690"/>
            </a:xfrm>
            <a:prstGeom prst="rect">
              <a:avLst/>
            </a:prstGeom>
          </p:spPr>
        </p:pic>
        <p:pic>
          <p:nvPicPr>
            <p:cNvPr id="11" name="Imagen 1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716580">
              <a:off x="6465827" y="2456324"/>
              <a:ext cx="1359948" cy="2110520"/>
            </a:xfrm>
            <a:prstGeom prst="rect">
              <a:avLst/>
            </a:prstGeom>
          </p:spPr>
        </p:pic>
        <p:pic>
          <p:nvPicPr>
            <p:cNvPr id="13" name="Imagen 12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90918">
              <a:off x="5717096" y="110197"/>
              <a:ext cx="2955784" cy="2106377"/>
            </a:xfrm>
            <a:prstGeom prst="rect">
              <a:avLst/>
            </a:prstGeom>
          </p:spPr>
        </p:pic>
        <p:pic>
          <p:nvPicPr>
            <p:cNvPr id="14" name="Imagen 13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76798" y="5111015"/>
              <a:ext cx="1700871" cy="1643731"/>
            </a:xfrm>
            <a:prstGeom prst="rect">
              <a:avLst/>
            </a:prstGeom>
          </p:spPr>
        </p:pic>
        <p:pic>
          <p:nvPicPr>
            <p:cNvPr id="15" name="Imagen 14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3582" y="3831921"/>
              <a:ext cx="1622936" cy="24865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27591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uadroTexto"/>
          <p:cNvSpPr txBox="1"/>
          <p:nvPr/>
        </p:nvSpPr>
        <p:spPr>
          <a:xfrm>
            <a:off x="3942573" y="156214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CL" dirty="0"/>
          </a:p>
        </p:txBody>
      </p:sp>
      <p:grpSp>
        <p:nvGrpSpPr>
          <p:cNvPr id="28" name="27 Grupo"/>
          <p:cNvGrpSpPr/>
          <p:nvPr/>
        </p:nvGrpSpPr>
        <p:grpSpPr>
          <a:xfrm>
            <a:off x="122420" y="4581128"/>
            <a:ext cx="7833956" cy="2232248"/>
            <a:chOff x="-48281" y="4293096"/>
            <a:chExt cx="7833956" cy="2232248"/>
          </a:xfrm>
        </p:grpSpPr>
        <p:grpSp>
          <p:nvGrpSpPr>
            <p:cNvPr id="4" name="3 Grupo"/>
            <p:cNvGrpSpPr/>
            <p:nvPr/>
          </p:nvGrpSpPr>
          <p:grpSpPr>
            <a:xfrm>
              <a:off x="2857275" y="4293096"/>
              <a:ext cx="4928400" cy="2016804"/>
              <a:chOff x="2548583" y="5400334"/>
              <a:chExt cx="4928400" cy="2016804"/>
            </a:xfrm>
          </p:grpSpPr>
          <p:pic>
            <p:nvPicPr>
              <p:cNvPr id="5" name="4 Imagen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96082" y="5400334"/>
                <a:ext cx="1711201" cy="1080120"/>
              </a:xfrm>
              <a:prstGeom prst="rect">
                <a:avLst/>
              </a:prstGeom>
            </p:spPr>
          </p:pic>
          <p:sp>
            <p:nvSpPr>
              <p:cNvPr id="6" name="5 CuadroTexto"/>
              <p:cNvSpPr txBox="1"/>
              <p:nvPr/>
            </p:nvSpPr>
            <p:spPr>
              <a:xfrm>
                <a:off x="2548583" y="6555364"/>
                <a:ext cx="4928400" cy="861774"/>
              </a:xfrm>
              <a:prstGeom prst="rect">
                <a:avLst/>
              </a:prstGeom>
              <a:noFill/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 algn="ctr"/>
                <a:r>
                  <a:rPr lang="es-MX" dirty="0" smtClean="0">
                    <a:ln w="1905"/>
                    <a:solidFill>
                      <a:schemeClr val="bg1">
                        <a:lumMod val="8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Incremento oferta leña seca con origen sostenible</a:t>
                </a:r>
                <a:endParaRPr lang="es-MX" dirty="0" smtClean="0">
                  <a:solidFill>
                    <a:schemeClr val="bg1">
                      <a:lumMod val="8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pPr algn="ctr"/>
                <a:r>
                  <a:rPr lang="es-MX" sz="1400" dirty="0" smtClean="0">
                    <a:solidFill>
                      <a:schemeClr val="bg1">
                        <a:lumMod val="8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(M</a:t>
                </a:r>
                <a:r>
                  <a:rPr lang="es-MX" sz="1400" baseline="30000" dirty="0" smtClean="0">
                    <a:solidFill>
                      <a:schemeClr val="bg1">
                        <a:lumMod val="8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3</a:t>
                </a:r>
                <a:r>
                  <a:rPr lang="es-MX" sz="1400" dirty="0" smtClean="0">
                    <a:solidFill>
                      <a:schemeClr val="bg1">
                        <a:lumMod val="8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de leña)</a:t>
                </a:r>
              </a:p>
              <a:p>
                <a:pPr algn="ctr"/>
                <a:endParaRPr lang="es-CL" dirty="0">
                  <a:solidFill>
                    <a:schemeClr val="bg1">
                      <a:lumMod val="8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9" name="18 Grupo"/>
            <p:cNvGrpSpPr/>
            <p:nvPr/>
          </p:nvGrpSpPr>
          <p:grpSpPr>
            <a:xfrm>
              <a:off x="-48281" y="4581128"/>
              <a:ext cx="1451929" cy="1944216"/>
              <a:chOff x="-48281" y="4581128"/>
              <a:chExt cx="1451929" cy="1944216"/>
            </a:xfrm>
          </p:grpSpPr>
          <p:sp>
            <p:nvSpPr>
              <p:cNvPr id="15" name="14 Abrir llave"/>
              <p:cNvSpPr/>
              <p:nvPr/>
            </p:nvSpPr>
            <p:spPr>
              <a:xfrm>
                <a:off x="1187624" y="4581128"/>
                <a:ext cx="216024" cy="1944216"/>
              </a:xfrm>
              <a:prstGeom prst="leftBrac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CL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22 CuadroTexto"/>
              <p:cNvSpPr txBox="1"/>
              <p:nvPr/>
            </p:nvSpPr>
            <p:spPr>
              <a:xfrm>
                <a:off x="-48281" y="5212402"/>
                <a:ext cx="122413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MX" sz="1200" dirty="0" smtClean="0">
                    <a:solidFill>
                      <a:schemeClr val="bg1"/>
                    </a:solidFill>
                  </a:rPr>
                  <a:t>Programa Dendroenergía CONAF 2016</a:t>
                </a:r>
              </a:p>
            </p:txBody>
          </p:sp>
        </p:grpSp>
      </p:grpSp>
      <p:sp>
        <p:nvSpPr>
          <p:cNvPr id="30" name="1 Título"/>
          <p:cNvSpPr>
            <a:spLocks noGrp="1"/>
          </p:cNvSpPr>
          <p:nvPr>
            <p:ph type="title"/>
          </p:nvPr>
        </p:nvSpPr>
        <p:spPr>
          <a:xfrm>
            <a:off x="3885510" y="260648"/>
            <a:ext cx="5256584" cy="737972"/>
          </a:xfrm>
        </p:spPr>
        <p:txBody>
          <a:bodyPr>
            <a:normAutofit/>
          </a:bodyPr>
          <a:lstStyle/>
          <a:p>
            <a:pPr algn="r"/>
            <a:r>
              <a:rPr lang="es-MX" sz="2400" b="1" cap="small" dirty="0">
                <a:solidFill>
                  <a:schemeClr val="bg1"/>
                </a:solidFill>
              </a:rPr>
              <a:t>2</a:t>
            </a:r>
            <a:r>
              <a:rPr lang="es-MX" sz="2400" b="1" cap="small" dirty="0" smtClean="0">
                <a:solidFill>
                  <a:schemeClr val="bg1"/>
                </a:solidFill>
              </a:rPr>
              <a:t>.- ¿Porqué Promover Leña y Biomasa?</a:t>
            </a:r>
            <a:endParaRPr lang="es-CL" sz="2400" b="1" cap="small" dirty="0">
              <a:solidFill>
                <a:schemeClr val="bg1"/>
              </a:solidFill>
            </a:endParaRPr>
          </a:p>
        </p:txBody>
      </p:sp>
      <p:grpSp>
        <p:nvGrpSpPr>
          <p:cNvPr id="22" name="34 Grupo"/>
          <p:cNvGrpSpPr/>
          <p:nvPr/>
        </p:nvGrpSpPr>
        <p:grpSpPr>
          <a:xfrm>
            <a:off x="-28128" y="2852936"/>
            <a:ext cx="8331909" cy="1746776"/>
            <a:chOff x="-142581" y="242064"/>
            <a:chExt cx="8331909" cy="1746776"/>
          </a:xfrm>
        </p:grpSpPr>
        <p:sp>
          <p:nvSpPr>
            <p:cNvPr id="24" name="9 Flecha arriba"/>
            <p:cNvSpPr/>
            <p:nvPr/>
          </p:nvSpPr>
          <p:spPr>
            <a:xfrm>
              <a:off x="4942278" y="1628800"/>
              <a:ext cx="504056" cy="360040"/>
            </a:xfrm>
            <a:prstGeom prst="upArrow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27" name="31 Grupo"/>
            <p:cNvGrpSpPr/>
            <p:nvPr/>
          </p:nvGrpSpPr>
          <p:grpSpPr>
            <a:xfrm>
              <a:off x="-142581" y="242064"/>
              <a:ext cx="8331909" cy="1169551"/>
              <a:chOff x="-142581" y="242064"/>
              <a:chExt cx="8331909" cy="1169551"/>
            </a:xfrm>
          </p:grpSpPr>
          <p:grpSp>
            <p:nvGrpSpPr>
              <p:cNvPr id="29" name="25 Grupo"/>
              <p:cNvGrpSpPr/>
              <p:nvPr/>
            </p:nvGrpSpPr>
            <p:grpSpPr>
              <a:xfrm>
                <a:off x="-142581" y="329502"/>
                <a:ext cx="1440160" cy="1073658"/>
                <a:chOff x="-142581" y="329502"/>
                <a:chExt cx="1440160" cy="1073658"/>
              </a:xfrm>
            </p:grpSpPr>
            <p:sp>
              <p:nvSpPr>
                <p:cNvPr id="40" name="20 Abrir llave"/>
                <p:cNvSpPr/>
                <p:nvPr/>
              </p:nvSpPr>
              <p:spPr>
                <a:xfrm>
                  <a:off x="1081555" y="329502"/>
                  <a:ext cx="216024" cy="1073658"/>
                </a:xfrm>
                <a:prstGeom prst="leftBrac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s-CL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41" name="24 CuadroTexto"/>
                <p:cNvSpPr txBox="1"/>
                <p:nvPr/>
              </p:nvSpPr>
              <p:spPr>
                <a:xfrm>
                  <a:off x="-142581" y="692696"/>
                  <a:ext cx="1224136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MX" sz="1200" dirty="0" smtClean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Impactos esperados</a:t>
                  </a:r>
                  <a:endParaRPr lang="es-CL" sz="12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34" name="30 Grupo"/>
              <p:cNvGrpSpPr/>
              <p:nvPr/>
            </p:nvGrpSpPr>
            <p:grpSpPr>
              <a:xfrm>
                <a:off x="2195736" y="242064"/>
                <a:ext cx="5993592" cy="1169551"/>
                <a:chOff x="2195736" y="242064"/>
                <a:chExt cx="5993592" cy="1169551"/>
              </a:xfrm>
            </p:grpSpPr>
            <p:sp>
              <p:nvSpPr>
                <p:cNvPr id="36" name="8 CuadroTexto"/>
                <p:cNvSpPr txBox="1"/>
                <p:nvPr/>
              </p:nvSpPr>
              <p:spPr>
                <a:xfrm>
                  <a:off x="4932040" y="242064"/>
                  <a:ext cx="1601104" cy="1169551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MX" sz="1400" dirty="0" smtClean="0">
                      <a:ln w="1905"/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Incremento superficie manejada bosque nativo </a:t>
                  </a:r>
                </a:p>
                <a:p>
                  <a:pPr algn="ctr"/>
                  <a:r>
                    <a:rPr lang="es-MX" sz="1400" dirty="0" smtClean="0">
                      <a:ln w="1905"/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(</a:t>
                  </a:r>
                  <a:r>
                    <a:rPr lang="es-MX" sz="1400" dirty="0" err="1" smtClean="0">
                      <a:ln w="1905"/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há</a:t>
                  </a:r>
                  <a:r>
                    <a:rPr lang="es-MX" sz="1400" dirty="0" smtClean="0">
                      <a:ln w="1905"/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/año)</a:t>
                  </a:r>
                  <a:endParaRPr lang="es-CL" sz="1400" dirty="0">
                    <a:ln w="1905"/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7" name="16 CuadroTexto"/>
                <p:cNvSpPr txBox="1"/>
                <p:nvPr/>
              </p:nvSpPr>
              <p:spPr>
                <a:xfrm>
                  <a:off x="2195736" y="330426"/>
                  <a:ext cx="1224136" cy="738664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MX" sz="1400" dirty="0" smtClean="0">
                      <a:ln w="1905"/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Disminución MP 2,5 (ton/año)</a:t>
                  </a:r>
                  <a:endParaRPr lang="es-CL" sz="1400" dirty="0">
                    <a:ln w="1905"/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8" name="17 CuadroTexto"/>
                <p:cNvSpPr txBox="1"/>
                <p:nvPr/>
              </p:nvSpPr>
              <p:spPr>
                <a:xfrm>
                  <a:off x="3570558" y="260648"/>
                  <a:ext cx="1371720" cy="954107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MX" sz="1400" dirty="0" smtClean="0">
                      <a:ln w="1905"/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Incremento energía renovable (</a:t>
                  </a:r>
                  <a:r>
                    <a:rPr lang="es-MX" sz="1400" dirty="0" err="1" smtClean="0">
                      <a:ln w="1905"/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MWh</a:t>
                  </a:r>
                  <a:r>
                    <a:rPr lang="es-MX" sz="1400" dirty="0" smtClean="0">
                      <a:ln w="1905"/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/año)</a:t>
                  </a:r>
                  <a:endParaRPr lang="es-CL" sz="1400" dirty="0">
                    <a:ln w="1905"/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9" name="32 CuadroTexto"/>
                <p:cNvSpPr txBox="1"/>
                <p:nvPr/>
              </p:nvSpPr>
              <p:spPr>
                <a:xfrm>
                  <a:off x="6588224" y="260648"/>
                  <a:ext cx="1601104" cy="738664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MX" sz="1400" dirty="0" smtClean="0">
                      <a:ln w="1905"/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Disminución CO₂ equivalente (ton/año)</a:t>
                  </a:r>
                  <a:endParaRPr lang="es-CL" sz="1400" dirty="0">
                    <a:ln w="1905"/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</p:grpSp>
      </p:grpSp>
      <p:grpSp>
        <p:nvGrpSpPr>
          <p:cNvPr id="11" name="Grupo 10"/>
          <p:cNvGrpSpPr/>
          <p:nvPr/>
        </p:nvGrpSpPr>
        <p:grpSpPr>
          <a:xfrm>
            <a:off x="1375945" y="1182234"/>
            <a:ext cx="5992475" cy="1492426"/>
            <a:chOff x="1375945" y="1182234"/>
            <a:chExt cx="5992475" cy="1492426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0986" y="1189736"/>
              <a:ext cx="1236059" cy="1436863"/>
            </a:xfrm>
            <a:prstGeom prst="rect">
              <a:avLst/>
            </a:prstGeom>
          </p:spPr>
        </p:pic>
        <p:pic>
          <p:nvPicPr>
            <p:cNvPr id="42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41079" t="11366" r="26057" b="5827"/>
            <a:stretch>
              <a:fillRect/>
            </a:stretch>
          </p:blipFill>
          <p:spPr bwMode="auto">
            <a:xfrm>
              <a:off x="3193662" y="1182234"/>
              <a:ext cx="1053478" cy="1492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Imagen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248348" y="1196544"/>
              <a:ext cx="1120072" cy="1430055"/>
            </a:xfrm>
            <a:prstGeom prst="rect">
              <a:avLst/>
            </a:prstGeom>
          </p:spPr>
        </p:pic>
        <p:pic>
          <p:nvPicPr>
            <p:cNvPr id="1026" name="Picture 2" descr="Resultado de imagen para estrategia descontaminación atmosférica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5945" y="1189735"/>
              <a:ext cx="1507017" cy="13846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90987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650327" y="990595"/>
            <a:ext cx="817014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Wingdings" pitchFamily="2" charset="2"/>
              <a:buChar char="q"/>
            </a:pPr>
            <a:endParaRPr lang="es-MX" sz="2800" dirty="0" smtClean="0">
              <a:solidFill>
                <a:schemeClr val="bg1"/>
              </a:solidFill>
            </a:endParaRPr>
          </a:p>
          <a:p>
            <a:pPr marL="285750" indent="-285750">
              <a:spcAft>
                <a:spcPts val="1200"/>
              </a:spcAft>
              <a:buFont typeface="Wingdings" pitchFamily="2" charset="2"/>
              <a:buChar char="q"/>
            </a:pPr>
            <a:r>
              <a:rPr lang="es-MX" sz="2800" dirty="0" smtClean="0">
                <a:solidFill>
                  <a:schemeClr val="bg1"/>
                </a:solidFill>
              </a:rPr>
              <a:t>CONAF asume el rol de incrementar la oferta de leña seca con origen sostenible y de dar un impulso decisivo hacia la generación de una oferta que asegure el abastecimiento de biomasa para el País. </a:t>
            </a:r>
          </a:p>
          <a:p>
            <a:pPr marL="285750" indent="-285750">
              <a:spcAft>
                <a:spcPts val="1200"/>
              </a:spcAft>
              <a:buFont typeface="Wingdings" pitchFamily="2" charset="2"/>
              <a:buChar char="q"/>
            </a:pPr>
            <a:endParaRPr lang="es-MX" sz="2800" dirty="0" smtClean="0">
              <a:solidFill>
                <a:schemeClr val="bg1"/>
              </a:solidFill>
            </a:endParaRPr>
          </a:p>
          <a:p>
            <a:pPr marL="285750" indent="-285750">
              <a:spcAft>
                <a:spcPts val="1200"/>
              </a:spcAft>
              <a:buFont typeface="Wingdings" pitchFamily="2" charset="2"/>
              <a:buChar char="q"/>
            </a:pPr>
            <a:r>
              <a:rPr lang="es-MX" sz="2800" dirty="0" smtClean="0">
                <a:solidFill>
                  <a:schemeClr val="bg1"/>
                </a:solidFill>
              </a:rPr>
              <a:t>Su accionar se basa en los ejes de </a:t>
            </a:r>
            <a:r>
              <a:rPr lang="es-MX" sz="2800" u="sng" dirty="0" smtClean="0">
                <a:solidFill>
                  <a:schemeClr val="bg1"/>
                </a:solidFill>
              </a:rPr>
              <a:t>Sostenibilidad, Fomento y Trazabilidad </a:t>
            </a:r>
            <a:r>
              <a:rPr lang="es-MX" sz="2800" dirty="0" smtClean="0">
                <a:solidFill>
                  <a:schemeClr val="bg1"/>
                </a:solidFill>
              </a:rPr>
              <a:t>(Estrategia Dendroenergía 2015-2030, CONAF).</a:t>
            </a:r>
          </a:p>
          <a:p>
            <a:pPr>
              <a:spcAft>
                <a:spcPts val="1200"/>
              </a:spcAft>
            </a:pPr>
            <a:endParaRPr lang="es-CL" sz="2800" dirty="0">
              <a:solidFill>
                <a:schemeClr val="bg1"/>
              </a:solidFill>
            </a:endParaRPr>
          </a:p>
        </p:txBody>
      </p:sp>
      <p:sp>
        <p:nvSpPr>
          <p:cNvPr id="10" name="1 Título"/>
          <p:cNvSpPr txBox="1">
            <a:spLocks/>
          </p:cNvSpPr>
          <p:nvPr/>
        </p:nvSpPr>
        <p:spPr>
          <a:xfrm>
            <a:off x="3885510" y="44624"/>
            <a:ext cx="5256584" cy="7379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s-MX" sz="2800" cap="small" dirty="0" smtClean="0">
                <a:solidFill>
                  <a:schemeClr val="bg1"/>
                </a:solidFill>
              </a:rPr>
              <a:t>3.- Principales Acciones </a:t>
            </a:r>
            <a:endParaRPr lang="es-CL" sz="2800" cap="smal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443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0"/>
            <a:ext cx="1227746" cy="209468"/>
          </a:xfrm>
          <a:prstGeom prst="rect">
            <a:avLst/>
          </a:prstGeom>
        </p:spPr>
      </p:pic>
      <p:sp>
        <p:nvSpPr>
          <p:cNvPr id="3" name="2 Pentágono"/>
          <p:cNvSpPr/>
          <p:nvPr/>
        </p:nvSpPr>
        <p:spPr>
          <a:xfrm>
            <a:off x="467544" y="1629955"/>
            <a:ext cx="1864988" cy="1727037"/>
          </a:xfrm>
          <a:prstGeom prst="homePlate">
            <a:avLst/>
          </a:prstGeom>
          <a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ct val="0"/>
              </a:spcBef>
            </a:pPr>
            <a:r>
              <a:rPr lang="es-MX" sz="16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6 </a:t>
            </a:r>
            <a:r>
              <a:rPr lang="es-MX" sz="160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mil </a:t>
            </a:r>
            <a:r>
              <a:rPr lang="es-MX" sz="1600" dirty="0" err="1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há</a:t>
            </a:r>
            <a:r>
              <a:rPr lang="es-MX" sz="16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BN </a:t>
            </a:r>
            <a:r>
              <a:rPr lang="es-MX" sz="160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bonificadas</a:t>
            </a:r>
          </a:p>
        </p:txBody>
      </p:sp>
      <p:sp>
        <p:nvSpPr>
          <p:cNvPr id="4" name="3 Cheurón"/>
          <p:cNvSpPr/>
          <p:nvPr/>
        </p:nvSpPr>
        <p:spPr>
          <a:xfrm>
            <a:off x="2908596" y="1629955"/>
            <a:ext cx="2311476" cy="1727037"/>
          </a:xfrm>
          <a:prstGeom prst="chevron">
            <a:avLst/>
          </a:prstGeom>
          <a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40000" contrast="-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400">
              <a:solidFill>
                <a:schemeClr val="bg1"/>
              </a:solidFill>
            </a:endParaRPr>
          </a:p>
        </p:txBody>
      </p:sp>
      <p:sp>
        <p:nvSpPr>
          <p:cNvPr id="17" name="16 Cheurón"/>
          <p:cNvSpPr/>
          <p:nvPr/>
        </p:nvSpPr>
        <p:spPr>
          <a:xfrm>
            <a:off x="5868144" y="1629955"/>
            <a:ext cx="2880320" cy="1727037"/>
          </a:xfrm>
          <a:prstGeom prst="chevron">
            <a:avLst/>
          </a:prstGeom>
          <a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-40000" contrast="-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6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1" name="AutoShape 34"/>
          <p:cNvSpPr>
            <a:spLocks noChangeArrowheads="1"/>
          </p:cNvSpPr>
          <p:nvPr/>
        </p:nvSpPr>
        <p:spPr bwMode="auto">
          <a:xfrm>
            <a:off x="0" y="4366259"/>
            <a:ext cx="1523140" cy="1317864"/>
          </a:xfrm>
          <a:prstGeom prst="roundRect">
            <a:avLst>
              <a:gd name="adj" fmla="val 47255"/>
            </a:avLst>
          </a:prstGeom>
          <a:noFill/>
          <a:ln w="9525">
            <a:noFill/>
            <a:round/>
            <a:headEnd/>
            <a:tailEnd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bg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endParaRPr lang="en-US" altLang="es-CL" sz="1600" dirty="0">
              <a:latin typeface="Berlin Sans FB" panose="020E0602020502020306" pitchFamily="34" charset="0"/>
            </a:endParaRPr>
          </a:p>
        </p:txBody>
      </p:sp>
      <p:sp>
        <p:nvSpPr>
          <p:cNvPr id="26" name="AutoShape 34"/>
          <p:cNvSpPr>
            <a:spLocks noChangeArrowheads="1"/>
          </p:cNvSpPr>
          <p:nvPr/>
        </p:nvSpPr>
        <p:spPr bwMode="auto">
          <a:xfrm>
            <a:off x="2976852" y="3567168"/>
            <a:ext cx="2459244" cy="2167243"/>
          </a:xfrm>
          <a:prstGeom prst="roundRect">
            <a:avLst>
              <a:gd name="adj" fmla="val 47255"/>
            </a:avLst>
          </a:prstGeom>
          <a:noFill/>
          <a:ln w="9525">
            <a:noFill/>
            <a:round/>
            <a:headEnd/>
            <a:tailEnd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bg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endParaRPr lang="en-US" altLang="es-CL" sz="1600" dirty="0">
              <a:latin typeface="Berlin Sans FB" panose="020E0602020502020306" pitchFamily="34" charset="0"/>
            </a:endParaRPr>
          </a:p>
        </p:txBody>
      </p:sp>
      <p:sp>
        <p:nvSpPr>
          <p:cNvPr id="31" name="AutoShape 34"/>
          <p:cNvSpPr>
            <a:spLocks noChangeArrowheads="1"/>
          </p:cNvSpPr>
          <p:nvPr/>
        </p:nvSpPr>
        <p:spPr bwMode="auto">
          <a:xfrm>
            <a:off x="6444208" y="929590"/>
            <a:ext cx="1523140" cy="839955"/>
          </a:xfrm>
          <a:prstGeom prst="roundRect">
            <a:avLst>
              <a:gd name="adj" fmla="val 47255"/>
            </a:avLst>
          </a:prstGeom>
          <a:noFill/>
          <a:ln w="9525">
            <a:noFill/>
            <a:round/>
            <a:headEnd/>
            <a:tailEnd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bg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en-US" altLang="es-CL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Trazabilidad</a:t>
            </a:r>
            <a:endParaRPr lang="en-US" altLang="es-CL" sz="18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5" name="AutoShape 34"/>
          <p:cNvSpPr>
            <a:spLocks noChangeArrowheads="1"/>
          </p:cNvSpPr>
          <p:nvPr/>
        </p:nvSpPr>
        <p:spPr bwMode="auto">
          <a:xfrm>
            <a:off x="384564" y="934017"/>
            <a:ext cx="1523140" cy="839955"/>
          </a:xfrm>
          <a:prstGeom prst="roundRect">
            <a:avLst>
              <a:gd name="adj" fmla="val 47255"/>
            </a:avLst>
          </a:prstGeom>
          <a:noFill/>
          <a:ln w="9525">
            <a:noFill/>
            <a:round/>
            <a:headEnd/>
            <a:tailEnd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bg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en-US" altLang="es-CL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Sostenibilidad</a:t>
            </a:r>
            <a:endParaRPr lang="en-US" altLang="es-CL" sz="18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AutoShape 34"/>
          <p:cNvSpPr>
            <a:spLocks noChangeArrowheads="1"/>
          </p:cNvSpPr>
          <p:nvPr/>
        </p:nvSpPr>
        <p:spPr bwMode="auto">
          <a:xfrm>
            <a:off x="3120868" y="695062"/>
            <a:ext cx="2322448" cy="1317864"/>
          </a:xfrm>
          <a:prstGeom prst="roundRect">
            <a:avLst>
              <a:gd name="adj" fmla="val 47255"/>
            </a:avLst>
          </a:prstGeom>
          <a:noFill/>
          <a:ln w="9525">
            <a:noFill/>
            <a:round/>
            <a:headEnd/>
            <a:tailEnd/>
          </a:ln>
          <a:effectLst/>
          <a:extLst/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bg1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bg1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bg1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bg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Trebuchet MS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es-CL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Fomento</a:t>
            </a:r>
            <a:endParaRPr lang="en-US" altLang="es-CL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3" name="32 CuadroTexto"/>
          <p:cNvSpPr txBox="1"/>
          <p:nvPr/>
        </p:nvSpPr>
        <p:spPr>
          <a:xfrm>
            <a:off x="2627784" y="3573016"/>
            <a:ext cx="28803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285750">
              <a:spcBef>
                <a:spcPct val="0"/>
              </a:spcBef>
              <a:buFont typeface="Wingdings" pitchFamily="2" charset="2"/>
              <a:buChar char="§"/>
            </a:pPr>
            <a:r>
              <a:rPr lang="es-MX" sz="1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Promotores </a:t>
            </a:r>
            <a:r>
              <a:rPr lang="es-MX" sz="140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de </a:t>
            </a:r>
            <a:r>
              <a:rPr lang="es-MX" sz="1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Dendroenergía.</a:t>
            </a:r>
          </a:p>
          <a:p>
            <a:pPr algn="just">
              <a:spcBef>
                <a:spcPct val="0"/>
              </a:spcBef>
            </a:pPr>
            <a:r>
              <a:rPr lang="es-MX" sz="1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endParaRPr lang="es-MX" sz="14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285750">
              <a:spcBef>
                <a:spcPct val="0"/>
              </a:spcBef>
              <a:buFont typeface="Wingdings" pitchFamily="2" charset="2"/>
              <a:buChar char="§"/>
            </a:pPr>
            <a:r>
              <a:rPr lang="es-MX" sz="1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Monitoreo de </a:t>
            </a:r>
            <a:r>
              <a:rPr lang="es-MX" sz="140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Acopios Rurales de </a:t>
            </a:r>
            <a:r>
              <a:rPr lang="es-MX" sz="1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Leña (CORFO-CIREN-SNCL).</a:t>
            </a:r>
          </a:p>
          <a:p>
            <a:pPr indent="-285750" algn="just">
              <a:spcBef>
                <a:spcPct val="0"/>
              </a:spcBef>
              <a:buFont typeface="Wingdings" pitchFamily="2" charset="2"/>
              <a:buChar char="§"/>
            </a:pPr>
            <a:endParaRPr lang="es-MX" sz="14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285750">
              <a:spcBef>
                <a:spcPct val="0"/>
              </a:spcBef>
              <a:buFont typeface="Wingdings" pitchFamily="2" charset="2"/>
              <a:buChar char="§"/>
            </a:pPr>
            <a:r>
              <a:rPr lang="es-MX" sz="1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Inversión productiva y  asociatividad en pequeños productores de leña (CONAF-INDAP).</a:t>
            </a:r>
          </a:p>
          <a:p>
            <a:pPr indent="-285750">
              <a:spcBef>
                <a:spcPct val="0"/>
              </a:spcBef>
              <a:buFont typeface="Wingdings" pitchFamily="2" charset="2"/>
              <a:buChar char="§"/>
            </a:pPr>
            <a:endParaRPr lang="es-MX" altLang="es-CL" sz="14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4" name="33 CuadroTexto"/>
          <p:cNvSpPr txBox="1"/>
          <p:nvPr/>
        </p:nvSpPr>
        <p:spPr>
          <a:xfrm>
            <a:off x="0" y="3573016"/>
            <a:ext cx="233975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en-US" altLang="es-CL" sz="1400" dirty="0" err="1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Incrementar</a:t>
            </a:r>
            <a:r>
              <a:rPr lang="en-US" altLang="es-CL" sz="1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altLang="es-CL" sz="1400" dirty="0" err="1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superficie</a:t>
            </a:r>
            <a:r>
              <a:rPr lang="en-US" altLang="es-CL" sz="1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altLang="es-CL" sz="1400" dirty="0" err="1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manejada</a:t>
            </a:r>
            <a:r>
              <a:rPr lang="en-US" altLang="es-CL" sz="1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en </a:t>
            </a:r>
            <a:r>
              <a:rPr lang="en-US" altLang="es-CL" sz="1400" dirty="0" err="1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bosque</a:t>
            </a:r>
            <a:r>
              <a:rPr lang="en-US" altLang="es-CL" sz="1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altLang="es-CL" sz="1400" dirty="0" err="1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nativo</a:t>
            </a:r>
            <a:r>
              <a:rPr lang="en-US" altLang="es-CL" sz="1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Ley 20.283.</a:t>
            </a:r>
          </a:p>
          <a:p>
            <a:pPr indent="-285750" algn="just">
              <a:spcBef>
                <a:spcPct val="0"/>
              </a:spcBef>
              <a:buFont typeface="Wingdings" pitchFamily="2" charset="2"/>
              <a:buChar char="§"/>
            </a:pPr>
            <a:endParaRPr lang="es-MX" sz="1400" dirty="0" smtClean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285750" algn="just">
              <a:spcBef>
                <a:spcPct val="0"/>
              </a:spcBef>
              <a:buFont typeface="Wingdings" pitchFamily="2" charset="2"/>
              <a:buChar char="§"/>
            </a:pPr>
            <a:r>
              <a:rPr lang="es-MX" sz="1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Programa </a:t>
            </a:r>
            <a:r>
              <a:rPr lang="es-MX" sz="140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Nacional de </a:t>
            </a:r>
            <a:r>
              <a:rPr lang="es-MX" sz="1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Extensión Forestal</a:t>
            </a:r>
          </a:p>
          <a:p>
            <a:pPr indent="-285750" algn="just">
              <a:spcBef>
                <a:spcPct val="0"/>
              </a:spcBef>
              <a:buFont typeface="Wingdings" pitchFamily="2" charset="2"/>
              <a:buChar char="§"/>
            </a:pPr>
            <a:endParaRPr lang="es-MX" sz="14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285750" algn="just">
              <a:spcBef>
                <a:spcPct val="0"/>
              </a:spcBef>
              <a:buFont typeface="Wingdings" pitchFamily="2" charset="2"/>
              <a:buChar char="§"/>
            </a:pPr>
            <a:r>
              <a:rPr lang="es-MX" sz="1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Ejecutivo Bosque Nativo</a:t>
            </a:r>
          </a:p>
          <a:p>
            <a:pPr indent="-285750" algn="just">
              <a:spcBef>
                <a:spcPct val="0"/>
              </a:spcBef>
              <a:buFont typeface="Wingdings" pitchFamily="2" charset="2"/>
              <a:buChar char="§"/>
            </a:pPr>
            <a:endParaRPr lang="es-MX" sz="1400" dirty="0" smtClean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285750" algn="just">
              <a:spcBef>
                <a:spcPct val="0"/>
              </a:spcBef>
              <a:buFont typeface="Wingdings" pitchFamily="2" charset="2"/>
              <a:buChar char="§"/>
            </a:pPr>
            <a:r>
              <a:rPr lang="es-MX" sz="1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Mejoramiento base y método información </a:t>
            </a:r>
          </a:p>
          <a:p>
            <a:pPr indent="-285750" algn="just">
              <a:spcBef>
                <a:spcPct val="0"/>
              </a:spcBef>
              <a:buFont typeface="Wingdings" pitchFamily="2" charset="2"/>
              <a:buChar char="§"/>
            </a:pPr>
            <a:endParaRPr lang="es-MX" sz="1400" dirty="0" smtClean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indent="-285750" algn="just">
              <a:spcBef>
                <a:spcPct val="0"/>
              </a:spcBef>
              <a:buFont typeface="Wingdings" pitchFamily="2" charset="2"/>
              <a:buChar char="§"/>
            </a:pPr>
            <a:endParaRPr lang="es-CL" sz="16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6" name="35 CuadroTexto"/>
          <p:cNvSpPr txBox="1"/>
          <p:nvPr/>
        </p:nvSpPr>
        <p:spPr>
          <a:xfrm>
            <a:off x="6012160" y="3573016"/>
            <a:ext cx="313184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ct val="0"/>
              </a:spcBef>
              <a:buFont typeface="Wingdings" pitchFamily="2" charset="2"/>
              <a:buChar char="§"/>
            </a:pPr>
            <a:r>
              <a:rPr lang="es-MX" sz="140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Programa Nacional de </a:t>
            </a:r>
            <a:r>
              <a:rPr lang="es-MX" sz="1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Fiscalización focalizado mercado </a:t>
            </a:r>
            <a:r>
              <a:rPr lang="es-MX" sz="1400" dirty="0" err="1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lerña</a:t>
            </a:r>
            <a:endParaRPr lang="es-MX" sz="1400" dirty="0" smtClean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spcBef>
                <a:spcPct val="0"/>
              </a:spcBef>
              <a:buFont typeface="Wingdings" pitchFamily="2" charset="2"/>
              <a:buChar char="§"/>
            </a:pPr>
            <a:endParaRPr lang="es-MX" sz="14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spcBef>
                <a:spcPct val="0"/>
              </a:spcBef>
              <a:buFont typeface="Wingdings" pitchFamily="2" charset="2"/>
              <a:buChar char="§"/>
            </a:pPr>
            <a:r>
              <a:rPr lang="es-MX" sz="1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Mesas de Fiscalización Regionales y Provinciales</a:t>
            </a:r>
            <a:endParaRPr lang="es-MX" sz="14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spcBef>
                <a:spcPct val="0"/>
              </a:spcBef>
              <a:buFont typeface="Wingdings" pitchFamily="2" charset="2"/>
              <a:buChar char="§"/>
            </a:pPr>
            <a:endParaRPr lang="en-US" altLang="es-CL" sz="1400" dirty="0" smtClean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spcBef>
                <a:spcPct val="0"/>
              </a:spcBef>
              <a:buFont typeface="Wingdings" pitchFamily="2" charset="2"/>
              <a:buChar char="§"/>
            </a:pPr>
            <a:endParaRPr lang="en-US" altLang="es-CL" sz="14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spcBef>
                <a:spcPct val="0"/>
              </a:spcBef>
              <a:buFont typeface="Wingdings" pitchFamily="2" charset="2"/>
              <a:buChar char="§"/>
            </a:pPr>
            <a:r>
              <a:rPr lang="en-US" altLang="es-CL" sz="1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Lo </a:t>
            </a:r>
            <a:r>
              <a:rPr lang="en-US" altLang="es-CL" sz="1400" dirty="0" err="1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que</a:t>
            </a:r>
            <a:r>
              <a:rPr lang="en-US" altLang="es-CL" sz="1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altLang="es-CL" sz="1400" dirty="0" err="1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viene</a:t>
            </a:r>
            <a:r>
              <a:rPr lang="en-US" altLang="es-CL" sz="1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 </a:t>
            </a:r>
          </a:p>
          <a:p>
            <a:pPr algn="just">
              <a:spcBef>
                <a:spcPct val="0"/>
              </a:spcBef>
              <a:buFont typeface="Wingdings" pitchFamily="2" charset="2"/>
              <a:buChar char="§"/>
            </a:pPr>
            <a:endParaRPr lang="en-US" altLang="es-CL" sz="1400" dirty="0" smtClean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42950" lvl="1" indent="-285750" algn="just">
              <a:spcBef>
                <a:spcPct val="0"/>
              </a:spcBef>
              <a:buFont typeface="Wingdings" pitchFamily="2" charset="2"/>
              <a:buChar char="ü"/>
            </a:pPr>
            <a:r>
              <a:rPr lang="en-US" altLang="es-CL" sz="1400" dirty="0" err="1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Trazabilidad</a:t>
            </a:r>
            <a:r>
              <a:rPr lang="en-US" altLang="es-CL" sz="1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de </a:t>
            </a:r>
            <a:r>
              <a:rPr lang="en-US" altLang="es-CL" sz="1400" dirty="0" err="1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leña</a:t>
            </a:r>
            <a:endParaRPr lang="en-US" altLang="es-CL" sz="1400" dirty="0" smtClean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 algn="just">
              <a:spcBef>
                <a:spcPct val="0"/>
              </a:spcBef>
              <a:buFont typeface="Wingdings" pitchFamily="2" charset="2"/>
              <a:buChar char="§"/>
            </a:pPr>
            <a:endParaRPr lang="en-US" altLang="es-CL" sz="1400" dirty="0" smtClean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42950" lvl="1" indent="-285750" algn="just">
              <a:spcBef>
                <a:spcPct val="0"/>
              </a:spcBef>
              <a:buFont typeface="Wingdings" pitchFamily="2" charset="2"/>
              <a:buChar char="ü"/>
            </a:pPr>
            <a:r>
              <a:rPr lang="en-US" altLang="es-CL" sz="1400" dirty="0" err="1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Sistema</a:t>
            </a:r>
            <a:r>
              <a:rPr lang="en-US" altLang="es-CL" sz="1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altLang="es-CL" sz="1400" dirty="0" err="1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Alerta</a:t>
            </a:r>
            <a:r>
              <a:rPr lang="en-US" altLang="es-CL" sz="1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altLang="es-CL" sz="1400" dirty="0" err="1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Temprana</a:t>
            </a:r>
            <a:endParaRPr lang="en-US" altLang="es-CL" sz="1400" dirty="0" smtClean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spcBef>
                <a:spcPct val="0"/>
              </a:spcBef>
              <a:buFont typeface="Wingdings" pitchFamily="2" charset="2"/>
              <a:buChar char="§"/>
            </a:pPr>
            <a:endParaRPr lang="en-US" altLang="es-CL" sz="1400" dirty="0" smtClean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" name="1 Título"/>
          <p:cNvSpPr txBox="1">
            <a:spLocks/>
          </p:cNvSpPr>
          <p:nvPr/>
        </p:nvSpPr>
        <p:spPr>
          <a:xfrm>
            <a:off x="3885510" y="44624"/>
            <a:ext cx="5256584" cy="7379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s-MX" sz="2800" cap="small" dirty="0" smtClean="0">
                <a:solidFill>
                  <a:schemeClr val="bg1"/>
                </a:solidFill>
              </a:rPr>
              <a:t>3.- Principales Acciones </a:t>
            </a:r>
            <a:endParaRPr lang="es-CL" sz="2800" cap="small" dirty="0">
              <a:solidFill>
                <a:schemeClr val="bg1"/>
              </a:solidFill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3860555" y="2201085"/>
            <a:ext cx="11560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s-MX" altLang="es-CL" sz="160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380 mil </a:t>
            </a:r>
            <a:endParaRPr lang="es-MX" altLang="es-CL" sz="1600" dirty="0" smtClean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ct val="0"/>
              </a:spcBef>
            </a:pPr>
            <a:r>
              <a:rPr lang="es-MX" altLang="es-CL" sz="16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</a:t>
            </a:r>
            <a:r>
              <a:rPr lang="es-MX" altLang="es-CL" sz="1600" baseline="300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r>
              <a:rPr lang="es-MX" altLang="es-CL" sz="16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s-MX" altLang="es-CL" sz="160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secos</a:t>
            </a:r>
            <a:endParaRPr lang="en-US" altLang="es-CL" sz="16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" name="Rectángulo 17"/>
          <p:cNvSpPr/>
          <p:nvPr/>
        </p:nvSpPr>
        <p:spPr>
          <a:xfrm>
            <a:off x="6887413" y="2175255"/>
            <a:ext cx="14125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es-CL" sz="16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11 mesas </a:t>
            </a:r>
          </a:p>
          <a:p>
            <a:pPr>
              <a:spcBef>
                <a:spcPct val="0"/>
              </a:spcBef>
            </a:pPr>
            <a:r>
              <a:rPr lang="en-US" altLang="es-CL" sz="1600" dirty="0" err="1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fiscalización</a:t>
            </a:r>
            <a:endParaRPr lang="en-US" altLang="es-CL" sz="16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0957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solidFill>
                  <a:schemeClr val="bg1"/>
                </a:solidFill>
              </a:rPr>
              <a:t>Contenido</a:t>
            </a:r>
            <a:endParaRPr lang="es-CL" dirty="0">
              <a:solidFill>
                <a:schemeClr val="bg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s-MX" dirty="0" smtClean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s-MX" dirty="0" smtClean="0">
                <a:solidFill>
                  <a:schemeClr val="bg1"/>
                </a:solidFill>
              </a:rPr>
              <a:t>Antecedentes generales</a:t>
            </a:r>
          </a:p>
          <a:p>
            <a:pPr marL="514350" indent="-514350">
              <a:buFont typeface="+mj-lt"/>
              <a:buAutoNum type="arabicPeriod"/>
            </a:pPr>
            <a:endParaRPr lang="es-MX" dirty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s-MX" dirty="0" smtClean="0">
                <a:solidFill>
                  <a:schemeClr val="bg1"/>
                </a:solidFill>
              </a:rPr>
              <a:t>¿Porqué promover leña y biomasa?</a:t>
            </a:r>
          </a:p>
          <a:p>
            <a:pPr marL="514350" indent="-514350">
              <a:buFont typeface="+mj-lt"/>
              <a:buAutoNum type="arabicPeriod"/>
            </a:pPr>
            <a:endParaRPr lang="es-MX" dirty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s-MX" dirty="0" smtClean="0">
                <a:solidFill>
                  <a:schemeClr val="bg1"/>
                </a:solidFill>
              </a:rPr>
              <a:t>Acciones emprendidas</a:t>
            </a:r>
            <a:endParaRPr lang="es-C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177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4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56554279"/>
              </p:ext>
            </p:extLst>
          </p:nvPr>
        </p:nvGraphicFramePr>
        <p:xfrm>
          <a:off x="683568" y="836712"/>
          <a:ext cx="8136904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1 Título"/>
          <p:cNvSpPr txBox="1">
            <a:spLocks/>
          </p:cNvSpPr>
          <p:nvPr/>
        </p:nvSpPr>
        <p:spPr>
          <a:xfrm>
            <a:off x="3885510" y="44624"/>
            <a:ext cx="5256584" cy="7379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s-MX" sz="2800" cap="small" dirty="0" smtClean="0">
                <a:solidFill>
                  <a:schemeClr val="bg1"/>
                </a:solidFill>
              </a:rPr>
              <a:t>3.- Principales Acciones </a:t>
            </a:r>
            <a:endParaRPr lang="es-CL" sz="2800" cap="smal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2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836712"/>
            <a:ext cx="2676525" cy="550545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772816"/>
            <a:ext cx="5760640" cy="3901303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307" y="2189728"/>
            <a:ext cx="6039693" cy="3067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948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s-MX" sz="2800" b="1" cap="small" dirty="0" smtClean="0">
                <a:solidFill>
                  <a:schemeClr val="bg1"/>
                </a:solidFill>
              </a:rPr>
              <a:t>Reflexiones Finales</a:t>
            </a:r>
            <a:endParaRPr lang="es-CL" sz="2800" b="1" cap="small" dirty="0">
              <a:solidFill>
                <a:schemeClr val="bg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4525963"/>
          </a:xfrm>
        </p:spPr>
        <p:txBody>
          <a:bodyPr>
            <a:noAutofit/>
          </a:bodyPr>
          <a:lstStyle/>
          <a:p>
            <a:r>
              <a:rPr lang="es-MX" sz="1800" dirty="0" smtClean="0">
                <a:solidFill>
                  <a:schemeClr val="bg1"/>
                </a:solidFill>
              </a:rPr>
              <a:t>Estamos en un punto de inflexión para la leña y la biomasa, con  iniciativas muy potentes y con mayor articulación tanto de los ministerios, como de gremios,  asociaciones de consumidores y empresas.</a:t>
            </a:r>
          </a:p>
          <a:p>
            <a:endParaRPr lang="es-MX" sz="1800" dirty="0" smtClean="0">
              <a:solidFill>
                <a:schemeClr val="bg1"/>
              </a:solidFill>
            </a:endParaRPr>
          </a:p>
          <a:p>
            <a:r>
              <a:rPr lang="es-MX" sz="1800" dirty="0" smtClean="0">
                <a:solidFill>
                  <a:schemeClr val="bg1"/>
                </a:solidFill>
              </a:rPr>
              <a:t>Esto debería ser la base social y productiva que genere el impulso y transformaciones que el País requiere y que la sociedad demanda en esta materia. </a:t>
            </a:r>
          </a:p>
          <a:p>
            <a:endParaRPr lang="es-MX" sz="1800" dirty="0" smtClean="0">
              <a:solidFill>
                <a:schemeClr val="bg1"/>
              </a:solidFill>
            </a:endParaRPr>
          </a:p>
          <a:p>
            <a:r>
              <a:rPr lang="es-MX" sz="1800" dirty="0" smtClean="0">
                <a:solidFill>
                  <a:schemeClr val="bg1"/>
                </a:solidFill>
              </a:rPr>
              <a:t>Mantenemos el compromiso por aportar a la Seguridad y Soberanía Energética Nacional y la </a:t>
            </a:r>
            <a:r>
              <a:rPr lang="es-MX" sz="1800" dirty="0" err="1">
                <a:solidFill>
                  <a:schemeClr val="bg1"/>
                </a:solidFill>
              </a:rPr>
              <a:t>d</a:t>
            </a:r>
            <a:r>
              <a:rPr lang="es-MX" sz="1800" dirty="0" err="1" smtClean="0">
                <a:solidFill>
                  <a:schemeClr val="bg1"/>
                </a:solidFill>
              </a:rPr>
              <a:t>escarbonización</a:t>
            </a:r>
            <a:r>
              <a:rPr lang="es-MX" sz="1800" dirty="0" smtClean="0">
                <a:solidFill>
                  <a:schemeClr val="bg1"/>
                </a:solidFill>
              </a:rPr>
              <a:t> de la matriz primaria a través del uso eficiente y sustentable de leña y biomasa. (Política Forestal 2015-2030)</a:t>
            </a:r>
          </a:p>
          <a:p>
            <a:endParaRPr lang="es-MX" sz="1800" dirty="0" smtClean="0">
              <a:solidFill>
                <a:schemeClr val="bg1"/>
              </a:solidFill>
            </a:endParaRPr>
          </a:p>
          <a:p>
            <a:r>
              <a:rPr lang="es-MX" sz="1800" dirty="0" smtClean="0">
                <a:solidFill>
                  <a:schemeClr val="bg1"/>
                </a:solidFill>
              </a:rPr>
              <a:t>Si se logra mantener el avance y las políticas coordinadas podremos estar  observando en los próximos años de las primeras señales del </a:t>
            </a:r>
            <a:r>
              <a:rPr lang="es-MX" sz="1800" b="1" dirty="0" smtClean="0">
                <a:solidFill>
                  <a:schemeClr val="bg1"/>
                </a:solidFill>
              </a:rPr>
              <a:t>círculo virtuoso de la biomasa</a:t>
            </a:r>
            <a:r>
              <a:rPr lang="es-MX" sz="1800" dirty="0" smtClean="0">
                <a:solidFill>
                  <a:schemeClr val="bg1"/>
                </a:solidFill>
              </a:rPr>
              <a:t>.</a:t>
            </a:r>
            <a:endParaRPr lang="es-CL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342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27584" y="3219053"/>
            <a:ext cx="7772400" cy="1362075"/>
          </a:xfrm>
        </p:spPr>
        <p:txBody>
          <a:bodyPr>
            <a:normAutofit fontScale="90000"/>
          </a:bodyPr>
          <a:lstStyle/>
          <a:p>
            <a:pPr algn="ctr"/>
            <a:r>
              <a:rPr lang="es-CL" dirty="0" smtClean="0">
                <a:solidFill>
                  <a:schemeClr val="bg1"/>
                </a:solidFill>
              </a:rPr>
              <a:t>GRACIAS POR SU ATENCIÓN</a:t>
            </a:r>
            <a:br>
              <a:rPr lang="es-CL" dirty="0" smtClean="0">
                <a:solidFill>
                  <a:schemeClr val="bg1"/>
                </a:solidFill>
              </a:rPr>
            </a:br>
            <a:r>
              <a:rPr lang="es-CL" dirty="0" smtClean="0">
                <a:solidFill>
                  <a:schemeClr val="bg1"/>
                </a:solidFill>
              </a:rPr>
              <a:t/>
            </a:r>
            <a:br>
              <a:rPr lang="es-CL" dirty="0" smtClean="0">
                <a:solidFill>
                  <a:schemeClr val="bg1"/>
                </a:solidFill>
              </a:rPr>
            </a:br>
            <a:endParaRPr lang="es-CL" dirty="0">
              <a:solidFill>
                <a:schemeClr val="bg1"/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764704"/>
            <a:ext cx="4248518" cy="21242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/>
          <a:lstStyle/>
          <a:p>
            <a:r>
              <a:rPr lang="es-CL" dirty="0" smtClean="0"/>
              <a:t>Hitos de Gestión </a:t>
            </a:r>
            <a:endParaRPr lang="es-CL" dirty="0"/>
          </a:p>
        </p:txBody>
      </p:sp>
      <p:grpSp>
        <p:nvGrpSpPr>
          <p:cNvPr id="4" name="3 Grupo"/>
          <p:cNvGrpSpPr/>
          <p:nvPr/>
        </p:nvGrpSpPr>
        <p:grpSpPr>
          <a:xfrm>
            <a:off x="0" y="0"/>
            <a:ext cx="631825" cy="6885384"/>
            <a:chOff x="0" y="0"/>
            <a:chExt cx="631825" cy="6885384"/>
          </a:xfrm>
        </p:grpSpPr>
        <p:grpSp>
          <p:nvGrpSpPr>
            <p:cNvPr id="5" name="Group 10"/>
            <p:cNvGrpSpPr>
              <a:grpSpLocks/>
            </p:cNvGrpSpPr>
            <p:nvPr/>
          </p:nvGrpSpPr>
          <p:grpSpPr bwMode="auto">
            <a:xfrm>
              <a:off x="0" y="0"/>
              <a:ext cx="598488" cy="866775"/>
              <a:chOff x="0" y="27"/>
              <a:chExt cx="377" cy="546"/>
            </a:xfrm>
          </p:grpSpPr>
          <p:sp>
            <p:nvSpPr>
              <p:cNvPr id="8" name="Rectangle 6"/>
              <p:cNvSpPr>
                <a:spLocks noChangeArrowheads="1"/>
              </p:cNvSpPr>
              <p:nvPr/>
            </p:nvSpPr>
            <p:spPr bwMode="auto">
              <a:xfrm>
                <a:off x="0" y="27"/>
                <a:ext cx="179" cy="546"/>
              </a:xfrm>
              <a:prstGeom prst="rect">
                <a:avLst/>
              </a:prstGeom>
              <a:solidFill>
                <a:srgbClr val="006CB7"/>
              </a:solidFill>
              <a:ln>
                <a:noFill/>
              </a:ln>
              <a:effectLst>
                <a:outerShdw blurRad="254000" dist="38100" dir="2700000" algn="br" rotWithShape="0">
                  <a:srgbClr val="808080">
                    <a:alpha val="25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es-ES">
                  <a:solidFill>
                    <a:srgbClr val="FFFFFF"/>
                  </a:solidFill>
                  <a:latin typeface="Calibri"/>
                  <a:ea typeface="ヒラギノ角ゴ Pro W3" charset="0"/>
                  <a:cs typeface="ヒラギノ角ゴ Pro W3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/>
            </p:nvSpPr>
            <p:spPr bwMode="auto">
              <a:xfrm>
                <a:off x="158" y="31"/>
                <a:ext cx="219" cy="542"/>
              </a:xfrm>
              <a:prstGeom prst="rect">
                <a:avLst/>
              </a:prstGeom>
              <a:solidFill>
                <a:srgbClr val="EF4144"/>
              </a:solidFill>
              <a:ln>
                <a:noFill/>
              </a:ln>
              <a:effectLst>
                <a:outerShdw blurRad="254000" dist="38100" dir="2700000" rotWithShape="0">
                  <a:srgbClr val="808080">
                    <a:alpha val="25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es-ES">
                  <a:solidFill>
                    <a:srgbClr val="FFFFFF"/>
                  </a:solidFill>
                  <a:latin typeface="Calibri"/>
                  <a:ea typeface="ヒラギノ角ゴ Pro W3" charset="0"/>
                  <a:cs typeface="ヒラギノ角ゴ Pro W3" charset="0"/>
                </a:endParaRPr>
              </a:p>
            </p:txBody>
          </p:sp>
        </p:grpSp>
        <p:sp>
          <p:nvSpPr>
            <p:cNvPr id="6" name="Rectangle 9"/>
            <p:cNvSpPr>
              <a:spLocks noChangeArrowheads="1"/>
            </p:cNvSpPr>
            <p:nvPr/>
          </p:nvSpPr>
          <p:spPr bwMode="auto">
            <a:xfrm>
              <a:off x="0" y="6428184"/>
              <a:ext cx="284163" cy="457200"/>
            </a:xfrm>
            <a:prstGeom prst="rect">
              <a:avLst/>
            </a:prstGeom>
            <a:solidFill>
              <a:srgbClr val="006CB7"/>
            </a:solidFill>
            <a:ln>
              <a:noFill/>
            </a:ln>
            <a:effectLst>
              <a:outerShdw blurRad="254000" dist="38100" dir="12899965" algn="br" rotWithShape="0">
                <a:srgbClr val="808080">
                  <a:alpha val="2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defRPr/>
              </a:pPr>
              <a:endParaRPr lang="es-ES">
                <a:solidFill>
                  <a:srgbClr val="FFFFFF"/>
                </a:solidFill>
                <a:latin typeface="Calibri"/>
                <a:ea typeface="ヒラギノ角ゴ Pro W3" charset="0"/>
                <a:cs typeface="ヒラギノ角ゴ Pro W3" charset="0"/>
              </a:endParaRPr>
            </a:p>
          </p:txBody>
        </p:sp>
        <p:sp>
          <p:nvSpPr>
            <p:cNvPr id="7" name="Rectangle 10"/>
            <p:cNvSpPr>
              <a:spLocks noChangeArrowheads="1"/>
            </p:cNvSpPr>
            <p:nvPr/>
          </p:nvSpPr>
          <p:spPr bwMode="auto">
            <a:xfrm>
              <a:off x="284163" y="6428184"/>
              <a:ext cx="347662" cy="457200"/>
            </a:xfrm>
            <a:prstGeom prst="rect">
              <a:avLst/>
            </a:prstGeom>
            <a:solidFill>
              <a:srgbClr val="EF4144"/>
            </a:solidFill>
            <a:ln>
              <a:noFill/>
            </a:ln>
            <a:effectLst>
              <a:outerShdw blurRad="254000" dist="38100" dir="12899965" rotWithShape="0">
                <a:srgbClr val="808080">
                  <a:alpha val="2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defRPr/>
              </a:pPr>
              <a:endParaRPr lang="es-ES">
                <a:solidFill>
                  <a:srgbClr val="FFFFFF"/>
                </a:solidFill>
                <a:latin typeface="Calibri"/>
                <a:ea typeface="ヒラギノ角ゴ Pro W3" charset="0"/>
                <a:cs typeface="ヒラギノ角ゴ Pro W3" charset="0"/>
              </a:endParaRPr>
            </a:p>
          </p:txBody>
        </p:sp>
      </p:grpSp>
      <p:graphicFrame>
        <p:nvGraphicFramePr>
          <p:cNvPr id="11" name="Group 75"/>
          <p:cNvGraphicFramePr>
            <a:graphicFrameLocks noGrp="1"/>
          </p:cNvGraphicFramePr>
          <p:nvPr/>
        </p:nvGraphicFramePr>
        <p:xfrm>
          <a:off x="381000" y="3505200"/>
          <a:ext cx="7935416" cy="518160"/>
        </p:xfrm>
        <a:graphic>
          <a:graphicData uri="http://schemas.openxmlformats.org/drawingml/2006/table">
            <a:tbl>
              <a:tblPr/>
              <a:tblGrid>
                <a:gridCol w="734616"/>
                <a:gridCol w="648072"/>
                <a:gridCol w="2585020"/>
                <a:gridCol w="3967708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9900"/>
                    </a:solidFill>
                  </a:tcPr>
                </a:tc>
              </a:tr>
            </a:tbl>
          </a:graphicData>
        </a:graphic>
      </p:graphicFrame>
      <p:sp>
        <p:nvSpPr>
          <p:cNvPr id="16" name="AutoShape 67"/>
          <p:cNvSpPr>
            <a:spLocks noChangeArrowheads="1"/>
          </p:cNvSpPr>
          <p:nvPr/>
        </p:nvSpPr>
        <p:spPr bwMode="auto">
          <a:xfrm>
            <a:off x="8305800" y="3276600"/>
            <a:ext cx="381000" cy="990600"/>
          </a:xfrm>
          <a:prstGeom prst="rightArrow">
            <a:avLst>
              <a:gd name="adj1" fmla="val 41667"/>
              <a:gd name="adj2" fmla="val 47083"/>
            </a:avLst>
          </a:prstGeom>
          <a:solidFill>
            <a:srgbClr val="66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8" name="Rectangle 73"/>
          <p:cNvSpPr>
            <a:spLocks noChangeArrowheads="1"/>
          </p:cNvSpPr>
          <p:nvPr/>
        </p:nvSpPr>
        <p:spPr bwMode="auto">
          <a:xfrm>
            <a:off x="3203848" y="3505200"/>
            <a:ext cx="2664296" cy="517525"/>
          </a:xfrm>
          <a:prstGeom prst="rect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s-CL"/>
          </a:p>
        </p:txBody>
      </p:sp>
      <p:grpSp>
        <p:nvGrpSpPr>
          <p:cNvPr id="31" name="30 Grupo"/>
          <p:cNvGrpSpPr/>
          <p:nvPr/>
        </p:nvGrpSpPr>
        <p:grpSpPr>
          <a:xfrm>
            <a:off x="1117316" y="4943042"/>
            <a:ext cx="1855440" cy="1094592"/>
            <a:chOff x="1045308" y="5174887"/>
            <a:chExt cx="1855440" cy="1328971"/>
          </a:xfrm>
        </p:grpSpPr>
        <p:sp>
          <p:nvSpPr>
            <p:cNvPr id="14" name="AutoShape 63">
              <a:hlinkClick r:id="rId2" action="ppaction://hlinksldjump"/>
            </p:cNvPr>
            <p:cNvSpPr>
              <a:spLocks/>
            </p:cNvSpPr>
            <p:nvPr/>
          </p:nvSpPr>
          <p:spPr bwMode="auto">
            <a:xfrm>
              <a:off x="1045308" y="5174887"/>
              <a:ext cx="1855440" cy="838200"/>
            </a:xfrm>
            <a:prstGeom prst="callout2">
              <a:avLst>
                <a:gd name="adj1" fmla="val -68"/>
                <a:gd name="adj2" fmla="val 2327"/>
                <a:gd name="adj3" fmla="val -29094"/>
                <a:gd name="adj4" fmla="val 2312"/>
                <a:gd name="adj5" fmla="val -155696"/>
                <a:gd name="adj6" fmla="val 9661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r>
                <a:rPr lang="es-ES" sz="1600" dirty="0" smtClean="0">
                  <a:latin typeface="Tahoma" pitchFamily="34" charset="0"/>
                </a:rPr>
                <a:t>¿Prohibición de leña? </a:t>
              </a:r>
              <a:endParaRPr lang="es-ES" sz="1600" dirty="0">
                <a:latin typeface="Tahoma" pitchFamily="34" charset="0"/>
              </a:endParaRPr>
            </a:p>
          </p:txBody>
        </p:sp>
        <p:sp>
          <p:nvSpPr>
            <p:cNvPr id="21" name="20 CuadroTexto"/>
            <p:cNvSpPr txBox="1"/>
            <p:nvPr/>
          </p:nvSpPr>
          <p:spPr>
            <a:xfrm>
              <a:off x="1691680" y="6165304"/>
              <a:ext cx="108074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CL" sz="1600" dirty="0" smtClean="0"/>
                <a:t>2000-2002</a:t>
              </a:r>
              <a:endParaRPr lang="es-CL" sz="1600" dirty="0"/>
            </a:p>
          </p:txBody>
        </p:sp>
      </p:grpSp>
      <p:grpSp>
        <p:nvGrpSpPr>
          <p:cNvPr id="33" name="32 Grupo"/>
          <p:cNvGrpSpPr/>
          <p:nvPr/>
        </p:nvGrpSpPr>
        <p:grpSpPr>
          <a:xfrm>
            <a:off x="3707904" y="4869160"/>
            <a:ext cx="2304256" cy="958929"/>
            <a:chOff x="3707904" y="4869160"/>
            <a:chExt cx="1714500" cy="1562690"/>
          </a:xfrm>
        </p:grpSpPr>
        <p:sp>
          <p:nvSpPr>
            <p:cNvPr id="23" name="22 CuadroTexto"/>
            <p:cNvSpPr txBox="1"/>
            <p:nvPr/>
          </p:nvSpPr>
          <p:spPr>
            <a:xfrm>
              <a:off x="3851920" y="6093296"/>
              <a:ext cx="8873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CL" sz="1600" dirty="0" smtClean="0"/>
                <a:t>2008-2011</a:t>
              </a:r>
              <a:endParaRPr lang="es-CL" sz="1600" dirty="0"/>
            </a:p>
          </p:txBody>
        </p:sp>
        <p:sp>
          <p:nvSpPr>
            <p:cNvPr id="17" name="AutoShape 72">
              <a:hlinkClick r:id="" action="ppaction://noaction"/>
            </p:cNvPr>
            <p:cNvSpPr>
              <a:spLocks/>
            </p:cNvSpPr>
            <p:nvPr/>
          </p:nvSpPr>
          <p:spPr bwMode="auto">
            <a:xfrm>
              <a:off x="3707904" y="4869160"/>
              <a:ext cx="1714500" cy="1224136"/>
            </a:xfrm>
            <a:prstGeom prst="callout2">
              <a:avLst>
                <a:gd name="adj1" fmla="val -3510"/>
                <a:gd name="adj2" fmla="val 43643"/>
                <a:gd name="adj3" fmla="val -2285"/>
                <a:gd name="adj4" fmla="val 44518"/>
                <a:gd name="adj5" fmla="val -136945"/>
                <a:gd name="adj6" fmla="val 1621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r>
                <a:rPr lang="es-ES" sz="1600" dirty="0" smtClean="0">
                  <a:solidFill>
                    <a:srgbClr val="240C66"/>
                  </a:solidFill>
                  <a:latin typeface="Tahoma" pitchFamily="34" charset="0"/>
                </a:rPr>
                <a:t>Desarrollo proyectos: métodos y modelos</a:t>
              </a:r>
              <a:endParaRPr lang="es-ES" sz="1600" dirty="0">
                <a:solidFill>
                  <a:srgbClr val="240C66"/>
                </a:solidFill>
                <a:latin typeface="Tahoma" pitchFamily="34" charset="0"/>
              </a:endParaRPr>
            </a:p>
          </p:txBody>
        </p:sp>
      </p:grpSp>
      <p:sp>
        <p:nvSpPr>
          <p:cNvPr id="24" name="Rectangle 73"/>
          <p:cNvSpPr>
            <a:spLocks noChangeArrowheads="1"/>
          </p:cNvSpPr>
          <p:nvPr/>
        </p:nvSpPr>
        <p:spPr bwMode="auto">
          <a:xfrm>
            <a:off x="7236296" y="3501008"/>
            <a:ext cx="1080120" cy="517525"/>
          </a:xfrm>
          <a:prstGeom prst="rect">
            <a:avLst/>
          </a:prstGeom>
          <a:solidFill>
            <a:srgbClr val="FFC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s-CL"/>
          </a:p>
        </p:txBody>
      </p:sp>
      <p:grpSp>
        <p:nvGrpSpPr>
          <p:cNvPr id="32" name="31 Grupo"/>
          <p:cNvGrpSpPr/>
          <p:nvPr/>
        </p:nvGrpSpPr>
        <p:grpSpPr>
          <a:xfrm>
            <a:off x="3275856" y="1779268"/>
            <a:ext cx="2448272" cy="1289692"/>
            <a:chOff x="3275856" y="1628800"/>
            <a:chExt cx="2520280" cy="1440160"/>
          </a:xfrm>
        </p:grpSpPr>
        <p:sp>
          <p:nvSpPr>
            <p:cNvPr id="13" name="AutoShape 62">
              <a:hlinkClick r:id="rId2" action="ppaction://hlinksldjump"/>
            </p:cNvPr>
            <p:cNvSpPr>
              <a:spLocks/>
            </p:cNvSpPr>
            <p:nvPr/>
          </p:nvSpPr>
          <p:spPr bwMode="auto">
            <a:xfrm>
              <a:off x="3275856" y="2060848"/>
              <a:ext cx="2520280" cy="1008112"/>
            </a:xfrm>
            <a:prstGeom prst="callout2">
              <a:avLst>
                <a:gd name="adj1" fmla="val 65497"/>
                <a:gd name="adj2" fmla="val 1396"/>
                <a:gd name="adj3" fmla="val 70862"/>
                <a:gd name="adj4" fmla="val -61"/>
                <a:gd name="adj5" fmla="val 173296"/>
                <a:gd name="adj6" fmla="val -43366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r>
                <a:rPr lang="es-ES" sz="1600" dirty="0" smtClean="0">
                  <a:latin typeface="Tahoma" pitchFamily="34" charset="0"/>
                </a:rPr>
                <a:t>Nch2907</a:t>
              </a:r>
            </a:p>
            <a:p>
              <a:pPr algn="ctr"/>
              <a:r>
                <a:rPr lang="es-ES" sz="1600" dirty="0" smtClean="0">
                  <a:latin typeface="Tahoma" pitchFamily="34" charset="0"/>
                </a:rPr>
                <a:t>PDA Temuco, SNCL (Acuerdo Nacional)</a:t>
              </a:r>
              <a:endParaRPr lang="es-ES" sz="1600" dirty="0">
                <a:latin typeface="Tahoma" pitchFamily="34" charset="0"/>
              </a:endParaRPr>
            </a:p>
          </p:txBody>
        </p:sp>
        <p:sp>
          <p:nvSpPr>
            <p:cNvPr id="26" name="25 CuadroTexto"/>
            <p:cNvSpPr txBox="1"/>
            <p:nvPr/>
          </p:nvSpPr>
          <p:spPr>
            <a:xfrm>
              <a:off x="3851920" y="1628800"/>
              <a:ext cx="108074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CL" sz="1600" dirty="0" smtClean="0"/>
                <a:t>2002-2007</a:t>
              </a:r>
              <a:endParaRPr lang="es-CL" sz="1600" dirty="0"/>
            </a:p>
          </p:txBody>
        </p:sp>
      </p:grpSp>
      <p:grpSp>
        <p:nvGrpSpPr>
          <p:cNvPr id="35" name="34 Grupo"/>
          <p:cNvGrpSpPr/>
          <p:nvPr/>
        </p:nvGrpSpPr>
        <p:grpSpPr>
          <a:xfrm>
            <a:off x="6516216" y="5013176"/>
            <a:ext cx="2057400" cy="1644769"/>
            <a:chOff x="6516216" y="5013176"/>
            <a:chExt cx="2057400" cy="1814046"/>
          </a:xfrm>
        </p:grpSpPr>
        <p:sp>
          <p:nvSpPr>
            <p:cNvPr id="15" name="AutoShape 64">
              <a:hlinkClick r:id="rId3" action="ppaction://hlinksldjump"/>
            </p:cNvPr>
            <p:cNvSpPr>
              <a:spLocks/>
            </p:cNvSpPr>
            <p:nvPr/>
          </p:nvSpPr>
          <p:spPr bwMode="auto">
            <a:xfrm>
              <a:off x="6516216" y="5013176"/>
              <a:ext cx="2057400" cy="1368152"/>
            </a:xfrm>
            <a:prstGeom prst="callout2">
              <a:avLst>
                <a:gd name="adj1" fmla="val 7060"/>
                <a:gd name="adj2" fmla="val 40740"/>
                <a:gd name="adj3" fmla="val -45531"/>
                <a:gd name="adj4" fmla="val 33841"/>
                <a:gd name="adj5" fmla="val -95419"/>
                <a:gd name="adj6" fmla="val 6960"/>
              </a:avLst>
            </a:prstGeom>
            <a:solidFill>
              <a:srgbClr val="66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r>
                <a:rPr lang="es-ES" sz="1600" dirty="0" smtClean="0">
                  <a:latin typeface="Tahoma" pitchFamily="34" charset="0"/>
                </a:rPr>
                <a:t>PDA 11 ciudades, Alerta Sanitaria, “humos visibles”, pellet y briquetas</a:t>
              </a:r>
              <a:endParaRPr lang="es-ES" sz="1600" dirty="0">
                <a:latin typeface="Tahoma" pitchFamily="34" charset="0"/>
              </a:endParaRPr>
            </a:p>
          </p:txBody>
        </p:sp>
        <p:sp>
          <p:nvSpPr>
            <p:cNvPr id="27" name="26 CuadroTexto"/>
            <p:cNvSpPr txBox="1"/>
            <p:nvPr/>
          </p:nvSpPr>
          <p:spPr>
            <a:xfrm>
              <a:off x="6660232" y="6488668"/>
              <a:ext cx="108074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CL" sz="1600" dirty="0" smtClean="0"/>
                <a:t>2012-2015</a:t>
              </a:r>
              <a:endParaRPr lang="es-CL" sz="1600" dirty="0"/>
            </a:p>
          </p:txBody>
        </p:sp>
      </p:grpSp>
      <p:grpSp>
        <p:nvGrpSpPr>
          <p:cNvPr id="34" name="33 Grupo"/>
          <p:cNvGrpSpPr/>
          <p:nvPr/>
        </p:nvGrpSpPr>
        <p:grpSpPr>
          <a:xfrm>
            <a:off x="6372200" y="1196752"/>
            <a:ext cx="2448272" cy="1584176"/>
            <a:chOff x="6372200" y="1196752"/>
            <a:chExt cx="2771800" cy="1774304"/>
          </a:xfrm>
        </p:grpSpPr>
        <p:sp>
          <p:nvSpPr>
            <p:cNvPr id="25" name="AutoShape 62">
              <a:hlinkClick r:id="rId2" action="ppaction://hlinksldjump"/>
            </p:cNvPr>
            <p:cNvSpPr>
              <a:spLocks/>
            </p:cNvSpPr>
            <p:nvPr/>
          </p:nvSpPr>
          <p:spPr bwMode="auto">
            <a:xfrm>
              <a:off x="6372200" y="1700808"/>
              <a:ext cx="2771800" cy="1270248"/>
            </a:xfrm>
            <a:prstGeom prst="callout2">
              <a:avLst>
                <a:gd name="adj1" fmla="val 104263"/>
                <a:gd name="adj2" fmla="val 50997"/>
                <a:gd name="adj3" fmla="val 99228"/>
                <a:gd name="adj4" fmla="val 48262"/>
                <a:gd name="adj5" fmla="val 168511"/>
                <a:gd name="adj6" fmla="val 52910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r>
                <a:rPr lang="es-ES" sz="1600" dirty="0" smtClean="0">
                  <a:solidFill>
                    <a:schemeClr val="bg1"/>
                  </a:solidFill>
                  <a:latin typeface="Tahoma" pitchFamily="34" charset="0"/>
                </a:rPr>
                <a:t>Política Leña, CIL, calefacción colectiva, CO</a:t>
              </a:r>
              <a:r>
                <a:rPr lang="es-ES" sz="1600" baseline="-25000" dirty="0" smtClean="0">
                  <a:solidFill>
                    <a:schemeClr val="bg1"/>
                  </a:solidFill>
                  <a:latin typeface="Tahoma" pitchFamily="34" charset="0"/>
                </a:rPr>
                <a:t>2</a:t>
              </a:r>
              <a:r>
                <a:rPr lang="es-ES" sz="1600" dirty="0" smtClean="0">
                  <a:solidFill>
                    <a:schemeClr val="bg1"/>
                  </a:solidFill>
                  <a:latin typeface="Tahoma" pitchFamily="34" charset="0"/>
                </a:rPr>
                <a:t> </a:t>
              </a:r>
              <a:r>
                <a:rPr lang="es-ES" sz="1600" dirty="0" err="1" smtClean="0">
                  <a:solidFill>
                    <a:schemeClr val="bg1"/>
                  </a:solidFill>
                  <a:latin typeface="Tahoma" pitchFamily="34" charset="0"/>
                </a:rPr>
                <a:t>Eq</a:t>
              </a:r>
              <a:r>
                <a:rPr lang="es-ES" sz="1600" dirty="0" smtClean="0">
                  <a:solidFill>
                    <a:schemeClr val="bg1"/>
                  </a:solidFill>
                  <a:latin typeface="Tahoma" pitchFamily="34" charset="0"/>
                </a:rPr>
                <a:t> </a:t>
              </a:r>
            </a:p>
            <a:p>
              <a:pPr algn="ctr"/>
              <a:endParaRPr lang="es-ES" sz="1600" dirty="0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28" name="27 CuadroTexto"/>
            <p:cNvSpPr txBox="1"/>
            <p:nvPr/>
          </p:nvSpPr>
          <p:spPr>
            <a:xfrm>
              <a:off x="7308304" y="1196752"/>
              <a:ext cx="108074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CL" sz="1600" dirty="0" smtClean="0"/>
                <a:t>2015-2017</a:t>
              </a:r>
              <a:endParaRPr lang="es-CL" sz="1600" dirty="0"/>
            </a:p>
          </p:txBody>
        </p:sp>
      </p:grpSp>
      <p:grpSp>
        <p:nvGrpSpPr>
          <p:cNvPr id="30" name="29 Grupo"/>
          <p:cNvGrpSpPr/>
          <p:nvPr/>
        </p:nvGrpSpPr>
        <p:grpSpPr>
          <a:xfrm>
            <a:off x="1115616" y="1628800"/>
            <a:ext cx="1584176" cy="1152128"/>
            <a:chOff x="1115616" y="1556792"/>
            <a:chExt cx="1676400" cy="1296144"/>
          </a:xfrm>
        </p:grpSpPr>
        <p:sp>
          <p:nvSpPr>
            <p:cNvPr id="12" name="AutoShape 60">
              <a:hlinkClick r:id="rId4" action="ppaction://hlinksldjump"/>
            </p:cNvPr>
            <p:cNvSpPr>
              <a:spLocks/>
            </p:cNvSpPr>
            <p:nvPr/>
          </p:nvSpPr>
          <p:spPr bwMode="auto">
            <a:xfrm>
              <a:off x="1115616" y="2014736"/>
              <a:ext cx="1676400" cy="838200"/>
            </a:xfrm>
            <a:prstGeom prst="callout2">
              <a:avLst>
                <a:gd name="adj1" fmla="val 11956"/>
                <a:gd name="adj2" fmla="val -6224"/>
                <a:gd name="adj3" fmla="val 13634"/>
                <a:gd name="adj4" fmla="val -13824"/>
                <a:gd name="adj5" fmla="val 202853"/>
                <a:gd name="adj6" fmla="val -30754"/>
              </a:avLst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r>
                <a:rPr lang="es-ES" sz="1600" dirty="0" smtClean="0">
                  <a:latin typeface="Tahoma" pitchFamily="34" charset="0"/>
                </a:rPr>
                <a:t>Primeros estudios</a:t>
              </a:r>
              <a:endParaRPr lang="es-ES" sz="1600" dirty="0">
                <a:latin typeface="Tahoma" pitchFamily="34" charset="0"/>
              </a:endParaRPr>
            </a:p>
          </p:txBody>
        </p:sp>
        <p:sp>
          <p:nvSpPr>
            <p:cNvPr id="29" name="28 CuadroTexto"/>
            <p:cNvSpPr txBox="1"/>
            <p:nvPr/>
          </p:nvSpPr>
          <p:spPr>
            <a:xfrm>
              <a:off x="1331640" y="1556792"/>
              <a:ext cx="108074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CL" sz="1600" dirty="0" smtClean="0"/>
                <a:t>1995-2000</a:t>
              </a:r>
              <a:endParaRPr lang="es-CL" sz="1600" dirty="0"/>
            </a:p>
          </p:txBody>
        </p:sp>
      </p:grpSp>
      <p:sp>
        <p:nvSpPr>
          <p:cNvPr id="3" name="2 CuadroTexto"/>
          <p:cNvSpPr txBox="1"/>
          <p:nvPr/>
        </p:nvSpPr>
        <p:spPr>
          <a:xfrm>
            <a:off x="914195" y="6424072"/>
            <a:ext cx="2499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Adaptado de SNCL, 2011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353387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Diagrama"/>
          <p:cNvGraphicFramePr/>
          <p:nvPr/>
        </p:nvGraphicFramePr>
        <p:xfrm>
          <a:off x="1763688" y="1180976"/>
          <a:ext cx="5640288" cy="3904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0" name="3 Grupo"/>
          <p:cNvGrpSpPr/>
          <p:nvPr/>
        </p:nvGrpSpPr>
        <p:grpSpPr>
          <a:xfrm>
            <a:off x="-20265" y="0"/>
            <a:ext cx="631825" cy="6885384"/>
            <a:chOff x="0" y="0"/>
            <a:chExt cx="631825" cy="6885384"/>
          </a:xfrm>
        </p:grpSpPr>
        <p:grpSp>
          <p:nvGrpSpPr>
            <p:cNvPr id="11" name="Group 10"/>
            <p:cNvGrpSpPr>
              <a:grpSpLocks/>
            </p:cNvGrpSpPr>
            <p:nvPr/>
          </p:nvGrpSpPr>
          <p:grpSpPr bwMode="auto">
            <a:xfrm>
              <a:off x="0" y="0"/>
              <a:ext cx="598488" cy="866775"/>
              <a:chOff x="0" y="27"/>
              <a:chExt cx="377" cy="546"/>
            </a:xfrm>
          </p:grpSpPr>
          <p:sp>
            <p:nvSpPr>
              <p:cNvPr id="14" name="Rectangle 6"/>
              <p:cNvSpPr>
                <a:spLocks noChangeArrowheads="1"/>
              </p:cNvSpPr>
              <p:nvPr/>
            </p:nvSpPr>
            <p:spPr bwMode="auto">
              <a:xfrm>
                <a:off x="0" y="27"/>
                <a:ext cx="179" cy="546"/>
              </a:xfrm>
              <a:prstGeom prst="rect">
                <a:avLst/>
              </a:prstGeom>
              <a:solidFill>
                <a:srgbClr val="006CB7"/>
              </a:solidFill>
              <a:ln>
                <a:noFill/>
              </a:ln>
              <a:effectLst>
                <a:outerShdw blurRad="254000" dist="38100" dir="2700000" algn="br" rotWithShape="0">
                  <a:srgbClr val="808080">
                    <a:alpha val="25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es-ES">
                  <a:solidFill>
                    <a:srgbClr val="FFFFFF"/>
                  </a:solidFill>
                  <a:latin typeface="Calibri"/>
                  <a:ea typeface="ヒラギノ角ゴ Pro W3" charset="0"/>
                  <a:cs typeface="ヒラギノ角ゴ Pro W3" charset="0"/>
                </a:endParaRPr>
              </a:p>
            </p:txBody>
          </p:sp>
          <p:sp>
            <p:nvSpPr>
              <p:cNvPr id="15" name="Rectangle 7"/>
              <p:cNvSpPr>
                <a:spLocks noChangeArrowheads="1"/>
              </p:cNvSpPr>
              <p:nvPr/>
            </p:nvSpPr>
            <p:spPr bwMode="auto">
              <a:xfrm>
                <a:off x="158" y="31"/>
                <a:ext cx="219" cy="542"/>
              </a:xfrm>
              <a:prstGeom prst="rect">
                <a:avLst/>
              </a:prstGeom>
              <a:solidFill>
                <a:srgbClr val="EF4144"/>
              </a:solidFill>
              <a:ln>
                <a:noFill/>
              </a:ln>
              <a:effectLst>
                <a:outerShdw blurRad="254000" dist="38100" dir="2700000" rotWithShape="0">
                  <a:srgbClr val="808080">
                    <a:alpha val="25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es-ES">
                  <a:solidFill>
                    <a:srgbClr val="FFFFFF"/>
                  </a:solidFill>
                  <a:latin typeface="Calibri"/>
                  <a:ea typeface="ヒラギノ角ゴ Pro W3" charset="0"/>
                  <a:cs typeface="ヒラギノ角ゴ Pro W3" charset="0"/>
                </a:endParaRPr>
              </a:p>
            </p:txBody>
          </p:sp>
        </p:grp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0" y="6428184"/>
              <a:ext cx="284163" cy="457200"/>
            </a:xfrm>
            <a:prstGeom prst="rect">
              <a:avLst/>
            </a:prstGeom>
            <a:solidFill>
              <a:srgbClr val="006CB7"/>
            </a:solidFill>
            <a:ln>
              <a:noFill/>
            </a:ln>
            <a:effectLst>
              <a:outerShdw blurRad="254000" dist="38100" dir="12899965" algn="br" rotWithShape="0">
                <a:srgbClr val="808080">
                  <a:alpha val="2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defRPr/>
              </a:pPr>
              <a:endParaRPr lang="es-ES">
                <a:solidFill>
                  <a:srgbClr val="FFFFFF"/>
                </a:solidFill>
                <a:latin typeface="Calibri"/>
                <a:ea typeface="ヒラギノ角ゴ Pro W3" charset="0"/>
                <a:cs typeface="ヒラギノ角ゴ Pro W3" charset="0"/>
              </a:endParaRPr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284163" y="6428184"/>
              <a:ext cx="347662" cy="457200"/>
            </a:xfrm>
            <a:prstGeom prst="rect">
              <a:avLst/>
            </a:prstGeom>
            <a:solidFill>
              <a:srgbClr val="EF4144"/>
            </a:solidFill>
            <a:ln>
              <a:noFill/>
            </a:ln>
            <a:effectLst>
              <a:outerShdw blurRad="254000" dist="38100" dir="12899965" rotWithShape="0">
                <a:srgbClr val="808080">
                  <a:alpha val="2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defRPr/>
              </a:pPr>
              <a:endParaRPr lang="es-ES">
                <a:solidFill>
                  <a:srgbClr val="FFFFFF"/>
                </a:solidFill>
                <a:latin typeface="Calibri"/>
                <a:ea typeface="ヒラギノ角ゴ Pro W3" charset="0"/>
                <a:cs typeface="ヒラギノ角ゴ Pro W3" charset="0"/>
              </a:endParaRPr>
            </a:p>
          </p:txBody>
        </p:sp>
      </p:grpSp>
      <p:grpSp>
        <p:nvGrpSpPr>
          <p:cNvPr id="34" name="33 Grupo"/>
          <p:cNvGrpSpPr/>
          <p:nvPr/>
        </p:nvGrpSpPr>
        <p:grpSpPr>
          <a:xfrm>
            <a:off x="899592" y="1628800"/>
            <a:ext cx="7200800" cy="5229200"/>
            <a:chOff x="1115616" y="1628800"/>
            <a:chExt cx="7200800" cy="5229200"/>
          </a:xfrm>
        </p:grpSpPr>
        <p:grpSp>
          <p:nvGrpSpPr>
            <p:cNvPr id="16" name="15 Grupo"/>
            <p:cNvGrpSpPr/>
            <p:nvPr/>
          </p:nvGrpSpPr>
          <p:grpSpPr>
            <a:xfrm rot="4526810">
              <a:off x="5891229" y="2379519"/>
              <a:ext cx="368275" cy="778946"/>
              <a:chOff x="3732608" y="1483777"/>
              <a:chExt cx="368275" cy="1096445"/>
            </a:xfrm>
            <a:solidFill>
              <a:schemeClr val="accent5">
                <a:lumMod val="50000"/>
              </a:schemeClr>
            </a:solidFill>
          </p:grpSpPr>
          <p:sp>
            <p:nvSpPr>
              <p:cNvPr id="17" name="16 Flecha izquierda y derecha"/>
              <p:cNvSpPr/>
              <p:nvPr/>
            </p:nvSpPr>
            <p:spPr>
              <a:xfrm rot="3600000">
                <a:off x="3368523" y="1847862"/>
                <a:ext cx="1096445" cy="368275"/>
              </a:xfrm>
              <a:prstGeom prst="left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8" name="Flecha izquierda y derecha 4"/>
              <p:cNvSpPr/>
              <p:nvPr/>
            </p:nvSpPr>
            <p:spPr>
              <a:xfrm rot="3600000">
                <a:off x="3479005" y="1921517"/>
                <a:ext cx="875481" cy="220965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lvl="0" algn="ctr" defTabSz="6223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s-CL" sz="1400" kern="1200"/>
              </a:p>
            </p:txBody>
          </p:sp>
        </p:grpSp>
        <p:grpSp>
          <p:nvGrpSpPr>
            <p:cNvPr id="19" name="18 Grupo"/>
            <p:cNvGrpSpPr/>
            <p:nvPr/>
          </p:nvGrpSpPr>
          <p:grpSpPr>
            <a:xfrm>
              <a:off x="6444209" y="1628800"/>
              <a:ext cx="1872207" cy="1052214"/>
              <a:chOff x="3733278" y="3010605"/>
              <a:chExt cx="2104429" cy="1052214"/>
            </a:xfrm>
            <a:solidFill>
              <a:schemeClr val="accent5">
                <a:lumMod val="50000"/>
              </a:schemeClr>
            </a:solidFill>
          </p:grpSpPr>
          <p:sp>
            <p:nvSpPr>
              <p:cNvPr id="20" name="19 Rectángulo redondeado"/>
              <p:cNvSpPr/>
              <p:nvPr/>
            </p:nvSpPr>
            <p:spPr>
              <a:xfrm>
                <a:off x="3733278" y="3010605"/>
                <a:ext cx="2104429" cy="1052214"/>
              </a:xfrm>
              <a:prstGeom prst="roundRect">
                <a:avLst>
                  <a:gd name="adj" fmla="val 10000"/>
                </a:avLst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1" name="20 Rectángulo"/>
              <p:cNvSpPr/>
              <p:nvPr/>
            </p:nvSpPr>
            <p:spPr>
              <a:xfrm>
                <a:off x="3764096" y="3041423"/>
                <a:ext cx="2042793" cy="990578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68580" tIns="68580" rIns="68580" bIns="68580" numCol="1" spcCol="1270" anchor="ctr" anchorCtr="0">
                <a:noAutofit/>
              </a:bodyPr>
              <a:lstStyle/>
              <a:p>
                <a:pPr lvl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CL" sz="1800" kern="1200" dirty="0" smtClean="0"/>
                  <a:t>Asociaciones </a:t>
                </a:r>
              </a:p>
              <a:p>
                <a:pPr lvl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CL" dirty="0" smtClean="0"/>
                  <a:t>Consumidores</a:t>
                </a:r>
                <a:endParaRPr lang="es-CL" sz="1800" kern="1200" dirty="0"/>
              </a:p>
            </p:txBody>
          </p:sp>
        </p:grpSp>
        <p:grpSp>
          <p:nvGrpSpPr>
            <p:cNvPr id="22" name="21 Grupo"/>
            <p:cNvGrpSpPr/>
            <p:nvPr/>
          </p:nvGrpSpPr>
          <p:grpSpPr>
            <a:xfrm rot="20243741">
              <a:off x="3195387" y="2389737"/>
              <a:ext cx="368275" cy="778946"/>
              <a:chOff x="3732608" y="1483777"/>
              <a:chExt cx="368275" cy="1096445"/>
            </a:xfrm>
            <a:solidFill>
              <a:schemeClr val="accent5">
                <a:lumMod val="50000"/>
              </a:schemeClr>
            </a:solidFill>
          </p:grpSpPr>
          <p:sp>
            <p:nvSpPr>
              <p:cNvPr id="23" name="22 Flecha izquierda y derecha"/>
              <p:cNvSpPr/>
              <p:nvPr/>
            </p:nvSpPr>
            <p:spPr>
              <a:xfrm rot="3600000">
                <a:off x="3368523" y="1847862"/>
                <a:ext cx="1096445" cy="368275"/>
              </a:xfrm>
              <a:prstGeom prst="left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4" name="Flecha izquierda y derecha 4"/>
              <p:cNvSpPr/>
              <p:nvPr/>
            </p:nvSpPr>
            <p:spPr>
              <a:xfrm rot="3600000">
                <a:off x="3479005" y="1921517"/>
                <a:ext cx="875481" cy="220965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lvl="0" algn="ctr" defTabSz="6223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s-CL" sz="1400" kern="1200"/>
              </a:p>
            </p:txBody>
          </p:sp>
        </p:grpSp>
        <p:grpSp>
          <p:nvGrpSpPr>
            <p:cNvPr id="25" name="24 Grupo"/>
            <p:cNvGrpSpPr/>
            <p:nvPr/>
          </p:nvGrpSpPr>
          <p:grpSpPr>
            <a:xfrm>
              <a:off x="1115616" y="1628800"/>
              <a:ext cx="1674500" cy="1052214"/>
              <a:chOff x="3949302" y="2866589"/>
              <a:chExt cx="2104429" cy="1052214"/>
            </a:xfrm>
            <a:solidFill>
              <a:schemeClr val="accent5">
                <a:lumMod val="50000"/>
              </a:schemeClr>
            </a:solidFill>
          </p:grpSpPr>
          <p:sp>
            <p:nvSpPr>
              <p:cNvPr id="26" name="25 Rectángulo redondeado"/>
              <p:cNvSpPr/>
              <p:nvPr/>
            </p:nvSpPr>
            <p:spPr>
              <a:xfrm>
                <a:off x="3949302" y="2866589"/>
                <a:ext cx="2104429" cy="1052214"/>
              </a:xfrm>
              <a:prstGeom prst="roundRect">
                <a:avLst>
                  <a:gd name="adj" fmla="val 10000"/>
                </a:avLst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7" name="26 Rectángulo"/>
              <p:cNvSpPr/>
              <p:nvPr/>
            </p:nvSpPr>
            <p:spPr>
              <a:xfrm>
                <a:off x="4021310" y="2866589"/>
                <a:ext cx="1828410" cy="990578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68580" tIns="68580" rIns="68580" bIns="68580" numCol="1" spcCol="1270" anchor="ctr" anchorCtr="0">
                <a:noAutofit/>
              </a:bodyPr>
              <a:lstStyle/>
              <a:p>
                <a:pPr lvl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CL" sz="1800" kern="1200" dirty="0" smtClean="0"/>
                  <a:t>Gremios del </a:t>
                </a:r>
              </a:p>
              <a:p>
                <a:pPr lvl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CL" sz="1800" kern="1200" dirty="0" smtClean="0"/>
                  <a:t>sector</a:t>
                </a:r>
                <a:endParaRPr lang="es-CL" sz="1800" kern="1200" dirty="0"/>
              </a:p>
            </p:txBody>
          </p:sp>
        </p:grpSp>
        <p:grpSp>
          <p:nvGrpSpPr>
            <p:cNvPr id="28" name="27 Grupo"/>
            <p:cNvGrpSpPr/>
            <p:nvPr/>
          </p:nvGrpSpPr>
          <p:grpSpPr>
            <a:xfrm rot="1800451">
              <a:off x="4598083" y="4909045"/>
              <a:ext cx="368275" cy="778946"/>
              <a:chOff x="3732608" y="1483777"/>
              <a:chExt cx="368275" cy="1096445"/>
            </a:xfrm>
            <a:solidFill>
              <a:schemeClr val="accent5">
                <a:lumMod val="50000"/>
              </a:schemeClr>
            </a:solidFill>
          </p:grpSpPr>
          <p:sp>
            <p:nvSpPr>
              <p:cNvPr id="29" name="28 Flecha izquierda y derecha"/>
              <p:cNvSpPr/>
              <p:nvPr/>
            </p:nvSpPr>
            <p:spPr>
              <a:xfrm rot="3600000">
                <a:off x="3368523" y="1847862"/>
                <a:ext cx="1096445" cy="368275"/>
              </a:xfrm>
              <a:prstGeom prst="left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0" name="Flecha izquierda y derecha 4"/>
              <p:cNvSpPr/>
              <p:nvPr/>
            </p:nvSpPr>
            <p:spPr>
              <a:xfrm rot="3600000">
                <a:off x="3479005" y="1921517"/>
                <a:ext cx="875481" cy="220965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lvl="0" algn="ctr" defTabSz="6223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s-CL" sz="1400" kern="1200"/>
              </a:p>
            </p:txBody>
          </p:sp>
        </p:grpSp>
        <p:grpSp>
          <p:nvGrpSpPr>
            <p:cNvPr id="31" name="30 Grupo"/>
            <p:cNvGrpSpPr/>
            <p:nvPr/>
          </p:nvGrpSpPr>
          <p:grpSpPr>
            <a:xfrm>
              <a:off x="3779912" y="5805786"/>
              <a:ext cx="2104429" cy="1052214"/>
              <a:chOff x="3733278" y="3010605"/>
              <a:chExt cx="2104429" cy="1052214"/>
            </a:xfrm>
            <a:solidFill>
              <a:schemeClr val="accent5">
                <a:lumMod val="50000"/>
              </a:schemeClr>
            </a:solidFill>
          </p:grpSpPr>
          <p:sp>
            <p:nvSpPr>
              <p:cNvPr id="32" name="31 Rectángulo redondeado"/>
              <p:cNvSpPr/>
              <p:nvPr/>
            </p:nvSpPr>
            <p:spPr>
              <a:xfrm>
                <a:off x="3733278" y="3010605"/>
                <a:ext cx="2104429" cy="1052214"/>
              </a:xfrm>
              <a:prstGeom prst="roundRect">
                <a:avLst>
                  <a:gd name="adj" fmla="val 10000"/>
                </a:avLst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3" name="32 Rectángulo"/>
              <p:cNvSpPr/>
              <p:nvPr/>
            </p:nvSpPr>
            <p:spPr>
              <a:xfrm>
                <a:off x="3764096" y="3041423"/>
                <a:ext cx="2042793" cy="990578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68580" tIns="68580" rIns="68580" bIns="68580" numCol="1" spcCol="1270" anchor="ctr" anchorCtr="0">
                <a:noAutofit/>
              </a:bodyPr>
              <a:lstStyle/>
              <a:p>
                <a:pPr lvl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s-CL" dirty="0" smtClean="0"/>
                  <a:t>Juntas de Vecinos, Municipalidades, </a:t>
                </a:r>
                <a:r>
                  <a:rPr lang="es-CL" dirty="0" err="1" smtClean="0"/>
                  <a:t>etc</a:t>
                </a:r>
                <a:endParaRPr lang="es-CL" sz="1800" kern="12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38647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0" y="0"/>
            <a:ext cx="9144000" cy="6885384"/>
          </a:xfrm>
          <a:prstGeom prst="rect">
            <a:avLst/>
          </a:prstGeom>
          <a:solidFill>
            <a:srgbClr val="006CB7"/>
          </a:solidFill>
          <a:ln>
            <a:noFill/>
          </a:ln>
          <a:effectLst>
            <a:outerShdw blurRad="254000" dist="38100" dir="12899965" algn="br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defRPr/>
            </a:pPr>
            <a:endParaRPr lang="es-ES">
              <a:solidFill>
                <a:srgbClr val="FFFFFF"/>
              </a:solidFill>
              <a:latin typeface="Calibri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1566862" y="1484784"/>
            <a:ext cx="7577137" cy="1143000"/>
          </a:xfrm>
        </p:spPr>
        <p:txBody>
          <a:bodyPr>
            <a:normAutofit fontScale="90000"/>
          </a:bodyPr>
          <a:lstStyle/>
          <a:p>
            <a:r>
              <a:rPr lang="es-CL" dirty="0" smtClean="0">
                <a:solidFill>
                  <a:schemeClr val="bg1">
                    <a:lumMod val="95000"/>
                  </a:schemeClr>
                </a:solidFill>
              </a:rPr>
              <a:t>Estrategia Dendroenergía CONAF </a:t>
            </a:r>
            <a:endParaRPr lang="es-CL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Rectangle 65"/>
          <p:cNvSpPr>
            <a:spLocks noChangeArrowheads="1"/>
          </p:cNvSpPr>
          <p:nvPr/>
        </p:nvSpPr>
        <p:spPr bwMode="auto">
          <a:xfrm>
            <a:off x="1566863" y="3333750"/>
            <a:ext cx="1260475" cy="3524250"/>
          </a:xfrm>
          <a:prstGeom prst="rect">
            <a:avLst/>
          </a:prstGeom>
          <a:solidFill>
            <a:srgbClr val="EF4144"/>
          </a:solidFill>
          <a:ln>
            <a:noFill/>
          </a:ln>
          <a:effectLst>
            <a:outerShdw blurRad="254000" dist="38100" dir="12899965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defRPr/>
            </a:pPr>
            <a:endParaRPr lang="es-ES">
              <a:solidFill>
                <a:srgbClr val="FFFFFF"/>
              </a:solidFill>
              <a:latin typeface="+mn-lt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3" name="Rectangle 71"/>
          <p:cNvSpPr>
            <a:spLocks noChangeArrowheads="1"/>
          </p:cNvSpPr>
          <p:nvPr/>
        </p:nvSpPr>
        <p:spPr bwMode="auto">
          <a:xfrm>
            <a:off x="1566863" y="0"/>
            <a:ext cx="1260475" cy="1371600"/>
          </a:xfrm>
          <a:prstGeom prst="rect">
            <a:avLst/>
          </a:prstGeom>
          <a:solidFill>
            <a:srgbClr val="EF4144"/>
          </a:solidFill>
          <a:ln>
            <a:noFill/>
          </a:ln>
          <a:effectLst>
            <a:outerShdw blurRad="254000" dist="38100" dir="2700000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defRPr/>
            </a:pPr>
            <a:endParaRPr lang="es-ES">
              <a:solidFill>
                <a:srgbClr val="FFFFFF"/>
              </a:solidFill>
              <a:latin typeface="+mn-lt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2931602" y="3333750"/>
            <a:ext cx="604867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i="1" dirty="0">
                <a:solidFill>
                  <a:schemeClr val="bg1"/>
                </a:solidFill>
              </a:rPr>
              <a:t>Fomentar la </a:t>
            </a:r>
            <a:r>
              <a:rPr lang="es-CL" b="1" i="1" dirty="0">
                <a:solidFill>
                  <a:schemeClr val="bg1"/>
                </a:solidFill>
              </a:rPr>
              <a:t>producción  sostenible y uso eficiente </a:t>
            </a:r>
            <a:r>
              <a:rPr lang="es-CL" i="1" dirty="0">
                <a:solidFill>
                  <a:schemeClr val="bg1"/>
                </a:solidFill>
              </a:rPr>
              <a:t>de biomasa forestal como una energía renovable no convencional, para aportar a la </a:t>
            </a:r>
            <a:r>
              <a:rPr lang="es-CL" b="1" i="1" dirty="0">
                <a:solidFill>
                  <a:schemeClr val="bg1"/>
                </a:solidFill>
              </a:rPr>
              <a:t>seguridad e independencia energética</a:t>
            </a:r>
            <a:r>
              <a:rPr lang="es-CL" i="1" dirty="0">
                <a:solidFill>
                  <a:schemeClr val="bg1"/>
                </a:solidFill>
              </a:rPr>
              <a:t> del País, </a:t>
            </a:r>
            <a:r>
              <a:rPr lang="es-ES_tradnl" i="1" dirty="0">
                <a:solidFill>
                  <a:schemeClr val="bg1"/>
                </a:solidFill>
              </a:rPr>
              <a:t>a través de la inclusión y entrega de capacidades a </a:t>
            </a:r>
            <a:r>
              <a:rPr lang="es-ES_tradnl" b="1" i="1" dirty="0" smtClean="0">
                <a:solidFill>
                  <a:schemeClr val="bg1"/>
                </a:solidFill>
              </a:rPr>
              <a:t>pequeños y medianos </a:t>
            </a:r>
            <a:r>
              <a:rPr lang="es-ES_tradnl" b="1" i="1" dirty="0">
                <a:solidFill>
                  <a:schemeClr val="bg1"/>
                </a:solidFill>
              </a:rPr>
              <a:t>propietarios</a:t>
            </a:r>
            <a:r>
              <a:rPr lang="es-ES_tradnl" i="1" dirty="0">
                <a:solidFill>
                  <a:schemeClr val="bg1"/>
                </a:solidFill>
              </a:rPr>
              <a:t> de bosques nativos, plantaciones y </a:t>
            </a:r>
            <a:r>
              <a:rPr lang="es-ES_tradnl" b="1" i="1" dirty="0">
                <a:solidFill>
                  <a:schemeClr val="bg1"/>
                </a:solidFill>
              </a:rPr>
              <a:t>microempresas</a:t>
            </a:r>
            <a:r>
              <a:rPr lang="es-ES_tradnl" i="1" dirty="0">
                <a:solidFill>
                  <a:schemeClr val="bg1"/>
                </a:solidFill>
              </a:rPr>
              <a:t> del sector</a:t>
            </a:r>
            <a:r>
              <a:rPr lang="es-CL" i="1" dirty="0">
                <a:solidFill>
                  <a:schemeClr val="bg1"/>
                </a:solidFill>
              </a:rPr>
              <a:t>.</a:t>
            </a:r>
            <a:endParaRPr lang="es-CL" dirty="0">
              <a:solidFill>
                <a:schemeClr val="bg1"/>
              </a:solidFill>
            </a:endParaRP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93929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0" y="-94413"/>
            <a:ext cx="9160725" cy="6957392"/>
          </a:xfrm>
          <a:prstGeom prst="rect">
            <a:avLst/>
          </a:prstGeom>
          <a:solidFill>
            <a:srgbClr val="006CB7"/>
          </a:solidFill>
          <a:ln>
            <a:noFill/>
          </a:ln>
          <a:effectLst>
            <a:outerShdw blurRad="254000" dist="38100" dir="12899965" algn="br" rotWithShape="0">
              <a:srgbClr val="80808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1657350" lvl="3" indent="-285750">
              <a:buFont typeface="Arial" pitchFamily="34" charset="0"/>
              <a:buChar char="•"/>
            </a:pPr>
            <a:endParaRPr lang="es-MX" sz="2400" b="1" i="1" dirty="0">
              <a:solidFill>
                <a:schemeClr val="bg1"/>
              </a:solidFill>
            </a:endParaRPr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914400" y="620688"/>
            <a:ext cx="8229600" cy="114300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L" sz="44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Fases Estratégicas</a:t>
            </a:r>
            <a:endParaRPr kumimoji="0" lang="es-CL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6" name="5 Grupo"/>
          <p:cNvGrpSpPr/>
          <p:nvPr/>
        </p:nvGrpSpPr>
        <p:grpSpPr>
          <a:xfrm>
            <a:off x="0" y="0"/>
            <a:ext cx="631825" cy="6885384"/>
            <a:chOff x="0" y="0"/>
            <a:chExt cx="631825" cy="6885384"/>
          </a:xfrm>
        </p:grpSpPr>
        <p:grpSp>
          <p:nvGrpSpPr>
            <p:cNvPr id="7" name="Group 10"/>
            <p:cNvGrpSpPr>
              <a:grpSpLocks/>
            </p:cNvGrpSpPr>
            <p:nvPr/>
          </p:nvGrpSpPr>
          <p:grpSpPr bwMode="auto">
            <a:xfrm>
              <a:off x="0" y="0"/>
              <a:ext cx="598488" cy="866775"/>
              <a:chOff x="0" y="27"/>
              <a:chExt cx="377" cy="546"/>
            </a:xfrm>
          </p:grpSpPr>
          <p:sp>
            <p:nvSpPr>
              <p:cNvPr id="10" name="Rectangle 6"/>
              <p:cNvSpPr>
                <a:spLocks noChangeArrowheads="1"/>
              </p:cNvSpPr>
              <p:nvPr/>
            </p:nvSpPr>
            <p:spPr bwMode="auto">
              <a:xfrm>
                <a:off x="0" y="27"/>
                <a:ext cx="179" cy="546"/>
              </a:xfrm>
              <a:prstGeom prst="rect">
                <a:avLst/>
              </a:prstGeom>
              <a:solidFill>
                <a:srgbClr val="006CB7"/>
              </a:solidFill>
              <a:ln>
                <a:noFill/>
              </a:ln>
              <a:effectLst>
                <a:outerShdw blurRad="254000" dist="38100" dir="2700000" algn="br" rotWithShape="0">
                  <a:srgbClr val="808080">
                    <a:alpha val="25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es-ES">
                  <a:solidFill>
                    <a:srgbClr val="FFFFFF"/>
                  </a:solidFill>
                  <a:latin typeface="Calibri"/>
                  <a:ea typeface="ヒラギノ角ゴ Pro W3" charset="0"/>
                  <a:cs typeface="ヒラギノ角ゴ Pro W3" charset="0"/>
                </a:endParaRPr>
              </a:p>
            </p:txBody>
          </p:sp>
          <p:sp>
            <p:nvSpPr>
              <p:cNvPr id="11" name="Rectangle 7"/>
              <p:cNvSpPr>
                <a:spLocks noChangeArrowheads="1"/>
              </p:cNvSpPr>
              <p:nvPr/>
            </p:nvSpPr>
            <p:spPr bwMode="auto">
              <a:xfrm>
                <a:off x="158" y="31"/>
                <a:ext cx="219" cy="542"/>
              </a:xfrm>
              <a:prstGeom prst="rect">
                <a:avLst/>
              </a:prstGeom>
              <a:solidFill>
                <a:srgbClr val="EF4144"/>
              </a:solidFill>
              <a:ln>
                <a:noFill/>
              </a:ln>
              <a:effectLst>
                <a:outerShdw blurRad="254000" dist="38100" dir="2700000" rotWithShape="0">
                  <a:srgbClr val="808080">
                    <a:alpha val="25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es-ES">
                  <a:solidFill>
                    <a:srgbClr val="FFFFFF"/>
                  </a:solidFill>
                  <a:latin typeface="Calibri"/>
                  <a:ea typeface="ヒラギノ角ゴ Pro W3" charset="0"/>
                  <a:cs typeface="ヒラギノ角ゴ Pro W3" charset="0"/>
                </a:endParaRPr>
              </a:p>
            </p:txBody>
          </p:sp>
        </p:grpSp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>
              <a:off x="0" y="6428184"/>
              <a:ext cx="284163" cy="457200"/>
            </a:xfrm>
            <a:prstGeom prst="rect">
              <a:avLst/>
            </a:prstGeom>
            <a:solidFill>
              <a:srgbClr val="006CB7"/>
            </a:solidFill>
            <a:ln>
              <a:noFill/>
            </a:ln>
            <a:effectLst>
              <a:outerShdw blurRad="254000" dist="38100" dir="12899965" algn="br" rotWithShape="0">
                <a:srgbClr val="808080">
                  <a:alpha val="2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defRPr/>
              </a:pPr>
              <a:endParaRPr lang="es-ES">
                <a:solidFill>
                  <a:srgbClr val="FFFFFF"/>
                </a:solidFill>
                <a:latin typeface="Calibri"/>
                <a:ea typeface="ヒラギノ角ゴ Pro W3" charset="0"/>
                <a:cs typeface="ヒラギノ角ゴ Pro W3" charset="0"/>
              </a:endParaRPr>
            </a:p>
          </p:txBody>
        </p:sp>
        <p:sp>
          <p:nvSpPr>
            <p:cNvPr id="9" name="Rectangle 10"/>
            <p:cNvSpPr>
              <a:spLocks noChangeArrowheads="1"/>
            </p:cNvSpPr>
            <p:nvPr/>
          </p:nvSpPr>
          <p:spPr bwMode="auto">
            <a:xfrm>
              <a:off x="284163" y="6428184"/>
              <a:ext cx="347662" cy="457200"/>
            </a:xfrm>
            <a:prstGeom prst="rect">
              <a:avLst/>
            </a:prstGeom>
            <a:solidFill>
              <a:srgbClr val="EF4144"/>
            </a:solidFill>
            <a:ln>
              <a:noFill/>
            </a:ln>
            <a:effectLst>
              <a:outerShdw blurRad="254000" dist="38100" dir="12899965" rotWithShape="0">
                <a:srgbClr val="808080">
                  <a:alpha val="25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defRPr/>
              </a:pPr>
              <a:endParaRPr lang="es-ES">
                <a:solidFill>
                  <a:srgbClr val="FFFFFF"/>
                </a:solidFill>
                <a:latin typeface="Calibri"/>
                <a:ea typeface="ヒラギノ角ゴ Pro W3" charset="0"/>
                <a:cs typeface="ヒラギノ角ゴ Pro W3" charset="0"/>
              </a:endParaRPr>
            </a:p>
          </p:txBody>
        </p:sp>
      </p:grpSp>
      <p:graphicFrame>
        <p:nvGraphicFramePr>
          <p:cNvPr id="12" name="11 Diagrama"/>
          <p:cNvGraphicFramePr/>
          <p:nvPr>
            <p:extLst/>
          </p:nvPr>
        </p:nvGraphicFramePr>
        <p:xfrm>
          <a:off x="539552" y="1192188"/>
          <a:ext cx="8136904" cy="53331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06119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5 Diagrama"/>
          <p:cNvGraphicFramePr/>
          <p:nvPr>
            <p:extLst/>
          </p:nvPr>
        </p:nvGraphicFramePr>
        <p:xfrm>
          <a:off x="-36512" y="663990"/>
          <a:ext cx="8856984" cy="58613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6 Rectángulo"/>
          <p:cNvSpPr/>
          <p:nvPr/>
        </p:nvSpPr>
        <p:spPr>
          <a:xfrm>
            <a:off x="140655" y="2822562"/>
            <a:ext cx="28083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1600" cap="small" dirty="0" smtClean="0">
                <a:solidFill>
                  <a:schemeClr val="bg1">
                    <a:lumMod val="85000"/>
                  </a:schemeClr>
                </a:solidFill>
              </a:rPr>
              <a:t>“No </a:t>
            </a:r>
            <a:r>
              <a:rPr lang="es-CL" sz="1600" cap="small" dirty="0">
                <a:solidFill>
                  <a:schemeClr val="bg1">
                    <a:lumMod val="85000"/>
                  </a:schemeClr>
                </a:solidFill>
              </a:rPr>
              <a:t>estamos prohibiendo que se corte leña, pero queremos que se haga con planes de </a:t>
            </a:r>
            <a:r>
              <a:rPr lang="es-CL" sz="1600" cap="small" dirty="0" smtClean="0">
                <a:solidFill>
                  <a:schemeClr val="bg1">
                    <a:lumMod val="85000"/>
                  </a:schemeClr>
                </a:solidFill>
              </a:rPr>
              <a:t>manejo…”</a:t>
            </a:r>
            <a:endParaRPr lang="es-CL" sz="1600" cap="small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6283417" y="2330119"/>
            <a:ext cx="288032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1600" cap="small" dirty="0" smtClean="0">
                <a:solidFill>
                  <a:schemeClr val="bg1">
                    <a:lumMod val="85000"/>
                  </a:schemeClr>
                </a:solidFill>
              </a:rPr>
              <a:t>«Tenemos </a:t>
            </a:r>
            <a:r>
              <a:rPr lang="es-CL" sz="1600" cap="small" dirty="0">
                <a:solidFill>
                  <a:schemeClr val="bg1">
                    <a:lumMod val="85000"/>
                  </a:schemeClr>
                </a:solidFill>
              </a:rPr>
              <a:t>que ser capaces de continuar aprovechando todas las ventajas de la leña, con un uso eficiente, que nos </a:t>
            </a:r>
            <a:r>
              <a:rPr lang="es-CL" sz="1600" cap="small" dirty="0" smtClean="0">
                <a:solidFill>
                  <a:schemeClr val="bg1">
                    <a:lumMod val="85000"/>
                  </a:schemeClr>
                </a:solidFill>
              </a:rPr>
              <a:t>evite </a:t>
            </a:r>
            <a:r>
              <a:rPr lang="es-CL" sz="1600" cap="small" dirty="0">
                <a:solidFill>
                  <a:schemeClr val="bg1">
                    <a:lumMod val="85000"/>
                  </a:schemeClr>
                </a:solidFill>
              </a:rPr>
              <a:t>también la </a:t>
            </a:r>
            <a:r>
              <a:rPr lang="es-CL" sz="1600" cap="small" dirty="0" smtClean="0">
                <a:solidFill>
                  <a:schemeClr val="bg1">
                    <a:lumMod val="85000"/>
                  </a:schemeClr>
                </a:solidFill>
              </a:rPr>
              <a:t>degradación </a:t>
            </a:r>
            <a:r>
              <a:rPr lang="es-CL" sz="1600" cap="small" dirty="0">
                <a:solidFill>
                  <a:schemeClr val="bg1">
                    <a:lumMod val="85000"/>
                  </a:schemeClr>
                </a:solidFill>
              </a:rPr>
              <a:t>del bosque </a:t>
            </a:r>
            <a:r>
              <a:rPr lang="es-CL" sz="1600" cap="small" dirty="0" smtClean="0">
                <a:solidFill>
                  <a:schemeClr val="bg1">
                    <a:lumMod val="85000"/>
                  </a:schemeClr>
                </a:solidFill>
              </a:rPr>
              <a:t>nativo y </a:t>
            </a:r>
            <a:r>
              <a:rPr lang="es-CL" sz="1600" cap="small" dirty="0">
                <a:solidFill>
                  <a:schemeClr val="bg1">
                    <a:lumMod val="85000"/>
                  </a:schemeClr>
                </a:solidFill>
              </a:rPr>
              <a:t>la contaminación del </a:t>
            </a:r>
            <a:r>
              <a:rPr lang="es-CL" sz="1600" cap="small" dirty="0" smtClean="0">
                <a:solidFill>
                  <a:schemeClr val="bg1">
                    <a:lumMod val="85000"/>
                  </a:schemeClr>
                </a:solidFill>
              </a:rPr>
              <a:t>aire…”</a:t>
            </a:r>
            <a:endParaRPr lang="es-CL" sz="1600" cap="small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5220072" y="260647"/>
            <a:ext cx="35088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s-MX" sz="2400" b="1" cap="small" dirty="0">
                <a:solidFill>
                  <a:schemeClr val="bg1"/>
                </a:solidFill>
              </a:rPr>
              <a:t>1.- </a:t>
            </a:r>
            <a:r>
              <a:rPr lang="es-MX" sz="2400" b="1" cap="small" dirty="0" smtClean="0">
                <a:solidFill>
                  <a:schemeClr val="bg1"/>
                </a:solidFill>
              </a:rPr>
              <a:t>Antecedentes Generales</a:t>
            </a:r>
            <a:endParaRPr lang="es-CL" sz="2400" b="1" cap="smal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53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41079" t="11366" r="26057" b="5827"/>
          <a:stretch>
            <a:fillRect/>
          </a:stretch>
        </p:blipFill>
        <p:spPr bwMode="auto">
          <a:xfrm>
            <a:off x="370095" y="1484784"/>
            <a:ext cx="3371669" cy="477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43444" t="17172" r="26386" b="5556"/>
          <a:stretch>
            <a:fillRect/>
          </a:stretch>
        </p:blipFill>
        <p:spPr bwMode="auto">
          <a:xfrm>
            <a:off x="4370934" y="1251456"/>
            <a:ext cx="3384376" cy="48735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 l="16040" t="21816" r="11310" b="56368"/>
          <a:stretch>
            <a:fillRect/>
          </a:stretch>
        </p:blipFill>
        <p:spPr bwMode="auto">
          <a:xfrm>
            <a:off x="611560" y="3356992"/>
            <a:ext cx="8532440" cy="29912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6 Elipse"/>
          <p:cNvSpPr/>
          <p:nvPr/>
        </p:nvSpPr>
        <p:spPr>
          <a:xfrm>
            <a:off x="5885892" y="1844824"/>
            <a:ext cx="1584176" cy="14401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8" name="7 Flecha derecha"/>
          <p:cNvSpPr/>
          <p:nvPr/>
        </p:nvSpPr>
        <p:spPr>
          <a:xfrm>
            <a:off x="3995936" y="2276872"/>
            <a:ext cx="360040" cy="576064"/>
          </a:xfrm>
          <a:prstGeom prst="rightArrow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" name="1 Rectángulo"/>
          <p:cNvSpPr/>
          <p:nvPr/>
        </p:nvSpPr>
        <p:spPr>
          <a:xfrm>
            <a:off x="5220072" y="260647"/>
            <a:ext cx="35088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s-MX" sz="2400" b="1" cap="small" dirty="0">
                <a:solidFill>
                  <a:schemeClr val="bg1"/>
                </a:solidFill>
              </a:rPr>
              <a:t>1.- </a:t>
            </a:r>
            <a:r>
              <a:rPr lang="es-MX" sz="2400" b="1" cap="small" dirty="0" smtClean="0">
                <a:solidFill>
                  <a:schemeClr val="bg1"/>
                </a:solidFill>
              </a:rPr>
              <a:t>Antecedentes Generales</a:t>
            </a:r>
            <a:endParaRPr lang="es-CL" sz="2400" b="1" cap="small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610 Grupo"/>
          <p:cNvGrpSpPr/>
          <p:nvPr/>
        </p:nvGrpSpPr>
        <p:grpSpPr>
          <a:xfrm>
            <a:off x="755576" y="24867"/>
            <a:ext cx="8385691" cy="7076541"/>
            <a:chOff x="0" y="0"/>
            <a:chExt cx="4846881" cy="4162484"/>
          </a:xfrm>
        </p:grpSpPr>
        <p:grpSp>
          <p:nvGrpSpPr>
            <p:cNvPr id="5" name="31 Grupo"/>
            <p:cNvGrpSpPr/>
            <p:nvPr/>
          </p:nvGrpSpPr>
          <p:grpSpPr>
            <a:xfrm>
              <a:off x="157075" y="297320"/>
              <a:ext cx="4561326" cy="3662965"/>
              <a:chOff x="0" y="0"/>
              <a:chExt cx="4561326" cy="3662965"/>
            </a:xfrm>
          </p:grpSpPr>
          <p:sp>
            <p:nvSpPr>
              <p:cNvPr id="7" name="2 Rectángulo redondeado"/>
              <p:cNvSpPr/>
              <p:nvPr/>
            </p:nvSpPr>
            <p:spPr>
              <a:xfrm>
                <a:off x="33658" y="0"/>
                <a:ext cx="1014730" cy="521335"/>
              </a:xfrm>
              <a:prstGeom prst="roundRect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MX" sz="16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Estrategia Dendroenergía</a:t>
                </a:r>
                <a:endParaRPr lang="es-CL" sz="24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3 Rectángulo redondeado"/>
              <p:cNvSpPr/>
              <p:nvPr/>
            </p:nvSpPr>
            <p:spPr>
              <a:xfrm>
                <a:off x="3360279" y="0"/>
                <a:ext cx="1014730" cy="521335"/>
              </a:xfrm>
              <a:prstGeom prst="roundRect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MX" sz="16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Política Uso Leña</a:t>
                </a:r>
                <a:endParaRPr lang="es-CL" sz="24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4 Rectángulo redondeado"/>
              <p:cNvSpPr/>
              <p:nvPr/>
            </p:nvSpPr>
            <p:spPr>
              <a:xfrm>
                <a:off x="1666115" y="0"/>
                <a:ext cx="1014730" cy="521335"/>
              </a:xfrm>
              <a:prstGeom prst="roundRect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MX" sz="16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Política Forestal</a:t>
                </a:r>
                <a:endParaRPr lang="es-CL" sz="24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5 Rectángulo redondeado"/>
              <p:cNvSpPr/>
              <p:nvPr/>
            </p:nvSpPr>
            <p:spPr>
              <a:xfrm>
                <a:off x="33658" y="605861"/>
                <a:ext cx="1014730" cy="639519"/>
              </a:xfrm>
              <a:prstGeom prst="roundRect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MX" sz="16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Sostenibilidad del Recurso Forestal</a:t>
                </a:r>
                <a:endParaRPr lang="es-CL" sz="24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6 Rectángulo redondeado"/>
              <p:cNvSpPr/>
              <p:nvPr/>
            </p:nvSpPr>
            <p:spPr>
              <a:xfrm>
                <a:off x="0" y="1351966"/>
                <a:ext cx="1014730" cy="633730"/>
              </a:xfrm>
              <a:prstGeom prst="roundRect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MX" sz="16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Fomento y Competitividad del Sector</a:t>
                </a:r>
                <a:endParaRPr lang="es-CL" sz="24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7 Rectángulo redondeado"/>
              <p:cNvSpPr/>
              <p:nvPr/>
            </p:nvSpPr>
            <p:spPr>
              <a:xfrm>
                <a:off x="0" y="2058803"/>
                <a:ext cx="1014730" cy="622300"/>
              </a:xfrm>
              <a:prstGeom prst="roundRect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MX" sz="16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Trazabilidad de Origen y Calidad</a:t>
                </a:r>
                <a:endParaRPr lang="es-CL" sz="24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MX" sz="16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es-CL" sz="24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8 Rectángulo redondeado"/>
              <p:cNvSpPr/>
              <p:nvPr/>
            </p:nvSpPr>
            <p:spPr>
              <a:xfrm>
                <a:off x="1632456" y="605861"/>
                <a:ext cx="1082675" cy="549762"/>
              </a:xfrm>
              <a:prstGeom prst="roundRect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MX" sz="16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Institucionalidad Forestal</a:t>
                </a:r>
                <a:endParaRPr lang="es-CL" sz="24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9 Rectángulo redondeado"/>
              <p:cNvSpPr/>
              <p:nvPr/>
            </p:nvSpPr>
            <p:spPr>
              <a:xfrm>
                <a:off x="1649285" y="1279038"/>
                <a:ext cx="1014730" cy="633730"/>
              </a:xfrm>
              <a:prstGeom prst="roundRect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MX" sz="16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Productividad y Crecimiento Económico</a:t>
                </a:r>
                <a:endParaRPr lang="es-CL" sz="24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10 Rectángulo redondeado"/>
              <p:cNvSpPr/>
              <p:nvPr/>
            </p:nvSpPr>
            <p:spPr>
              <a:xfrm>
                <a:off x="1649285" y="2013924"/>
                <a:ext cx="1014730" cy="437515"/>
              </a:xfrm>
              <a:prstGeom prst="roundRect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MX" sz="16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Inclusión y Equidad Social</a:t>
                </a:r>
                <a:endParaRPr lang="es-CL" sz="24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13 Rectángulo redondeado"/>
              <p:cNvSpPr/>
              <p:nvPr/>
            </p:nvSpPr>
            <p:spPr>
              <a:xfrm>
                <a:off x="1632456" y="2530027"/>
                <a:ext cx="1014730" cy="796290"/>
              </a:xfrm>
              <a:prstGeom prst="roundRect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MX" sz="16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Protección y Restauración del Patrimonio Forestal</a:t>
                </a:r>
                <a:endParaRPr lang="es-CL" sz="24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MX" sz="16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es-CL" sz="24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14 Rectángulo redondeado"/>
              <p:cNvSpPr/>
              <p:nvPr/>
            </p:nvSpPr>
            <p:spPr>
              <a:xfrm>
                <a:off x="3365889" y="605861"/>
                <a:ext cx="1014730" cy="454025"/>
              </a:xfrm>
              <a:prstGeom prst="roundRect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MX" sz="16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Edificaciones más eficientes</a:t>
                </a:r>
                <a:endParaRPr lang="es-CL" sz="24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15 Rectángulo redondeado"/>
              <p:cNvSpPr/>
              <p:nvPr/>
            </p:nvSpPr>
            <p:spPr>
              <a:xfrm>
                <a:off x="3360279" y="1155623"/>
                <a:ext cx="1014730" cy="628299"/>
              </a:xfrm>
              <a:prstGeom prst="roundRect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MX" sz="16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Leña Sustentable y de Calidad</a:t>
                </a:r>
                <a:endParaRPr lang="es-CL" sz="24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16 Rectángulo redondeado"/>
              <p:cNvSpPr/>
              <p:nvPr/>
            </p:nvSpPr>
            <p:spPr>
              <a:xfrm>
                <a:off x="3365889" y="1873679"/>
                <a:ext cx="1195437" cy="499110"/>
              </a:xfrm>
              <a:prstGeom prst="roundRect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MX" sz="16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Hacia otros dendroenergéticos </a:t>
                </a:r>
                <a:endParaRPr lang="es-CL" sz="24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17 Rectángulo redondeado"/>
              <p:cNvSpPr/>
              <p:nvPr/>
            </p:nvSpPr>
            <p:spPr>
              <a:xfrm>
                <a:off x="3365889" y="2451490"/>
                <a:ext cx="1014730" cy="499110"/>
              </a:xfrm>
              <a:prstGeom prst="roundRect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MX" sz="16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Tecnologías más eficientes</a:t>
                </a:r>
                <a:endParaRPr lang="es-CL" sz="24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18 Rectángulo redondeado"/>
              <p:cNvSpPr/>
              <p:nvPr/>
            </p:nvSpPr>
            <p:spPr>
              <a:xfrm>
                <a:off x="3365889" y="3023691"/>
                <a:ext cx="1082675" cy="257810"/>
              </a:xfrm>
              <a:prstGeom prst="roundRect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MX" sz="16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Institucionalidad</a:t>
                </a:r>
                <a:endParaRPr lang="es-CL" sz="24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19 Rectángulo redondeado"/>
              <p:cNvSpPr/>
              <p:nvPr/>
            </p:nvSpPr>
            <p:spPr>
              <a:xfrm>
                <a:off x="3405158" y="3371500"/>
                <a:ext cx="1014730" cy="291465"/>
              </a:xfrm>
              <a:prstGeom prst="roundRect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MX" sz="16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Educación</a:t>
                </a:r>
                <a:endParaRPr lang="es-CL" sz="24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3" name="24 Conector recto de flecha"/>
              <p:cNvCxnSpPr/>
              <p:nvPr/>
            </p:nvCxnSpPr>
            <p:spPr>
              <a:xfrm>
                <a:off x="1049035" y="976108"/>
                <a:ext cx="556019" cy="488054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25 Conector recto de flecha"/>
              <p:cNvCxnSpPr/>
              <p:nvPr/>
            </p:nvCxnSpPr>
            <p:spPr>
              <a:xfrm>
                <a:off x="1015376" y="1688555"/>
                <a:ext cx="589280" cy="0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26 Conector recto de flecha"/>
              <p:cNvCxnSpPr/>
              <p:nvPr/>
            </p:nvCxnSpPr>
            <p:spPr>
              <a:xfrm>
                <a:off x="1009766" y="1688555"/>
                <a:ext cx="622690" cy="488054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27 Conector recto de flecha"/>
              <p:cNvCxnSpPr/>
              <p:nvPr/>
            </p:nvCxnSpPr>
            <p:spPr>
              <a:xfrm flipV="1">
                <a:off x="1015376" y="1783922"/>
                <a:ext cx="633909" cy="605604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28 Conector recto de flecha"/>
              <p:cNvCxnSpPr/>
              <p:nvPr/>
            </p:nvCxnSpPr>
            <p:spPr>
              <a:xfrm flipV="1">
                <a:off x="2647833" y="1464162"/>
                <a:ext cx="712446" cy="100811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29 Conector recto de flecha"/>
              <p:cNvCxnSpPr/>
              <p:nvPr/>
            </p:nvCxnSpPr>
            <p:spPr>
              <a:xfrm>
                <a:off x="2664015" y="1688177"/>
                <a:ext cx="695652" cy="370626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30 Conector recto de flecha"/>
              <p:cNvCxnSpPr/>
              <p:nvPr/>
            </p:nvCxnSpPr>
            <p:spPr>
              <a:xfrm>
                <a:off x="2681492" y="869522"/>
                <a:ext cx="677642" cy="2210267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609 Rectángulo"/>
            <p:cNvSpPr/>
            <p:nvPr/>
          </p:nvSpPr>
          <p:spPr>
            <a:xfrm>
              <a:off x="0" y="0"/>
              <a:ext cx="4846881" cy="4162484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s-CL" sz="4000"/>
            </a:p>
          </p:txBody>
        </p:sp>
      </p:grpSp>
    </p:spTree>
    <p:extLst>
      <p:ext uri="{BB962C8B-B14F-4D97-AF65-F5344CB8AC3E}">
        <p14:creationId xmlns:p14="http://schemas.microsoft.com/office/powerpoint/2010/main" val="3714229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855</TotalTime>
  <Words>923</Words>
  <Application>Microsoft Office PowerPoint</Application>
  <PresentationFormat>Presentación en pantalla (4:3)</PresentationFormat>
  <Paragraphs>201</Paragraphs>
  <Slides>23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23</vt:i4>
      </vt:variant>
    </vt:vector>
  </HeadingPairs>
  <TitlesOfParts>
    <vt:vector size="24" baseType="lpstr">
      <vt:lpstr>Tema de Office</vt:lpstr>
      <vt:lpstr>Leña y Biomasa, Energía de Nuestros Bosques</vt:lpstr>
      <vt:lpstr>Contenido</vt:lpstr>
      <vt:lpstr>Hitos de Gestión </vt:lpstr>
      <vt:lpstr>Presentación de PowerPoint</vt:lpstr>
      <vt:lpstr>Estrategia Dendroenergía CONAF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2.- ¿Porqué Promover Leña y Biomasa?</vt:lpstr>
      <vt:lpstr>Presentación de PowerPoint</vt:lpstr>
      <vt:lpstr>Presentación de PowerPoint</vt:lpstr>
      <vt:lpstr>Presentación de PowerPoint</vt:lpstr>
      <vt:lpstr>Presentación de PowerPoint</vt:lpstr>
      <vt:lpstr>Reflexiones Finales</vt:lpstr>
      <vt:lpstr>GRACIAS POR SU ATENCIÓN 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Rony Pantoja T</dc:creator>
  <cp:lastModifiedBy>Leslie Escobar</cp:lastModifiedBy>
  <cp:revision>76</cp:revision>
  <dcterms:created xsi:type="dcterms:W3CDTF">2016-04-11T12:04:37Z</dcterms:created>
  <dcterms:modified xsi:type="dcterms:W3CDTF">2016-11-23T13:30:01Z</dcterms:modified>
</cp:coreProperties>
</file>